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45.jpg" ContentType="image/jpeg"/>
  <Override PartName="/ppt/media/image46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52"/>
  </p:notesMasterIdLst>
  <p:sldIdLst>
    <p:sldId id="44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301" r:id="rId27"/>
    <p:sldId id="302" r:id="rId28"/>
    <p:sldId id="492" r:id="rId29"/>
    <p:sldId id="304" r:id="rId30"/>
    <p:sldId id="493" r:id="rId31"/>
    <p:sldId id="303" r:id="rId32"/>
    <p:sldId id="305" r:id="rId33"/>
    <p:sldId id="306" r:id="rId34"/>
    <p:sldId id="311" r:id="rId35"/>
    <p:sldId id="285" r:id="rId36"/>
    <p:sldId id="286" r:id="rId37"/>
    <p:sldId id="494" r:id="rId38"/>
    <p:sldId id="287" r:id="rId39"/>
    <p:sldId id="288" r:id="rId40"/>
    <p:sldId id="289" r:id="rId41"/>
    <p:sldId id="290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444" r:id="rId51"/>
  </p:sldIdLst>
  <p:sldSz cx="6858000" cy="5143500"/>
  <p:notesSz cx="6858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3"/>
    <p:restoredTop sz="94548"/>
  </p:normalViewPr>
  <p:slideViewPr>
    <p:cSldViewPr>
      <p:cViewPr varScale="1">
        <p:scale>
          <a:sx n="140" d="100"/>
          <a:sy n="140" d="100"/>
        </p:scale>
        <p:origin x="82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0CD7A-CF18-4647-BB46-B0A612D2CC62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642938"/>
            <a:ext cx="231457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2474913"/>
            <a:ext cx="54864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29718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4886325"/>
            <a:ext cx="29718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F3ABA-2F9B-4DFE-8E29-B638BC2F3D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93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C9BEC-E11D-4BAB-B95E-6E8FA7997F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768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7" name="Google Shape;1197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1419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323D7-8D74-402A-B74C-D1093F83EA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484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1594485"/>
            <a:ext cx="58293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2880360"/>
            <a:ext cx="48006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 u="sng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FBFF-7BBC-41C5-8661-45E62004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E8B72-5509-40C1-8606-6947F1D90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C56CA-B1E9-4D5F-8868-CCFDACDF4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9D1AD-EA99-4EF3-86D7-70C6C4A6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91B4A-ABE3-4699-A315-B167F00B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2D8AD-27CD-4010-B9D8-6F0F4340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5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AF9F7-E92E-4E1A-8DC4-48F5C1F20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EF68B-713B-4003-A138-4D24B46AA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9BFC5-1A68-49EA-89A3-08D24A4DE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7A59A-FDB8-44C7-8974-161CFC17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DA72C-1FDF-4D3C-A016-7D19679C2D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5626F-4DA9-416A-A68F-43036AE8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11EC45-70C7-410E-A0DC-F2EE40E2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26EFEA-73C3-40B8-98BF-A1F39CB7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084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A396-8030-411E-B560-37250092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65C3D-E601-42E7-A71B-32B852BF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3299D-F48C-4182-9944-50CF9B87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54F88-0784-4E29-B071-93D33022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682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41578B-DFDA-49E9-84CE-5FF8DDFB4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46302E-26F7-417E-A9EB-1C837301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8D2BA-2385-47F1-8E89-D816CBEB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839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2121A-C2DC-40FB-A647-4AD8566EB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4B9E0-A19A-4870-BA1D-3298D950C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C0EB8-FC1F-471A-97D7-BB2D60B1C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23B42-A846-43BD-9AAD-2E24A88E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45026-FE01-483C-9BDF-62CB7AE8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81998-B493-4BC6-B8DD-EF346FDA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949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27322-13AA-4250-BE18-3575A7387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46482-68B4-4ACC-8F7D-379C48F7C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CCC9E-715A-4C22-B3EF-F0A8DD2B4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B1558-510D-4EFA-8C56-24A52B08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9A235-6CBB-4649-B31D-C424D923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08BC1-1919-452C-B007-0A8930D7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190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2F1-A7BE-443C-90A4-300D3C21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74585-CCD9-44C0-A8BA-517E69A86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65184-EFAC-4E7C-97CA-FC4B7645B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53A81-B338-4EF9-ACBC-A371BA56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2925E-548A-4E9E-A5A7-EA7C190A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228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05DE64-4CD1-4A85-BECD-A1E696A98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D0C31-E0B3-40D4-A55A-290A15303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F7440-525A-4874-96D9-33C40953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492D6-A6D8-4B81-8A5B-9ED63941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60AAB-3EDE-407E-A6D6-B7ADB29A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08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 u="sng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7548" y="1140714"/>
            <a:ext cx="2598420" cy="2952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1183005"/>
            <a:ext cx="298323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679" y="0"/>
            <a:ext cx="6295320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ey Point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D3FB55-9FDA-1E81-D089-5FF088CDEFB7}"/>
              </a:ext>
            </a:extLst>
          </p:cNvPr>
          <p:cNvSpPr/>
          <p:nvPr userDrawn="1"/>
        </p:nvSpPr>
        <p:spPr>
          <a:xfrm>
            <a:off x="0" y="0"/>
            <a:ext cx="1329397" cy="5143500"/>
          </a:xfrm>
          <a:prstGeom prst="rect">
            <a:avLst/>
          </a:prstGeom>
          <a:gradFill flip="none" rotWithShape="1">
            <a:gsLst>
              <a:gs pos="7000">
                <a:srgbClr val="09905D">
                  <a:alpha val="80000"/>
                </a:srgbClr>
              </a:gs>
              <a:gs pos="51000">
                <a:srgbClr val="217440">
                  <a:alpha val="80000"/>
                </a:srgbClr>
              </a:gs>
              <a:gs pos="93000">
                <a:schemeClr val="tx1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59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A9ADB7-59CB-3395-E057-E70B4762B759}"/>
              </a:ext>
            </a:extLst>
          </p:cNvPr>
          <p:cNvSpPr/>
          <p:nvPr userDrawn="1"/>
        </p:nvSpPr>
        <p:spPr>
          <a:xfrm>
            <a:off x="1329396" y="3746524"/>
            <a:ext cx="5566108" cy="1396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59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107C15-BFBB-33D3-0DC2-910CE8B3A2F1}"/>
              </a:ext>
            </a:extLst>
          </p:cNvPr>
          <p:cNvSpPr/>
          <p:nvPr userDrawn="1"/>
        </p:nvSpPr>
        <p:spPr>
          <a:xfrm>
            <a:off x="1329397" y="0"/>
            <a:ext cx="5566108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59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C3EC07-E668-76BB-B1A3-DE3BC89DBF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374" y1="46076" x2="26215" y2="44946"/>
                        <a14:foregroundMark x1="27688" y1="32759" x2="27688" y2="35434"/>
                        <a14:foregroundMark x1="67747" y1="34661" x2="67305" y2="37693"/>
                        <a14:foregroundMark x1="77246" y1="33532" x2="77246" y2="46492"/>
                        <a14:foregroundMark x1="36598" y1="66290" x2="44624" y2="53329"/>
                        <a14:foregroundMark x1="30044" y1="57134" x2="46981" y2="40369"/>
                        <a14:foregroundMark x1="64948" y1="87634" x2="84315" y2="74257"/>
                        <a14:foregroundMark x1="11635" y1="72771" x2="39470" y2="91023"/>
                        <a14:foregroundMark x1="47938" y1="49881" x2="63549" y2="62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237" y="209321"/>
            <a:ext cx="1438319" cy="182902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5928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D50BB-9938-4958-ACF3-3DD2ABEF2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16EB9-FCA2-4438-98EB-59BE04AC3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E6272-A3CC-4AB9-9DA2-ECC998FE5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8AE44-FE61-4949-B1D7-A22F6E76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CB759-A80B-402B-9592-4DC3995D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13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C33A-2654-4D07-8A0D-3AD1FFCB6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02DC0-D5BD-4CC7-B833-BA3BFEAE8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75888-B93F-49F5-8A69-2C00511D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BE509-A786-48DC-80FA-1E4C2B90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E1B51-C837-4A22-AB12-21055F3B1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85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F338-3078-4A19-8CA0-6B0B198A7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470FE-8982-4EAD-B101-C8FF16FC1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C20C1-5F2B-4528-B4B1-9BB42FB08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2CABF-69AD-4BD8-9C18-072D2B19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90493-36B0-437C-B153-F2A2F518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12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6858000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4668" y="39370"/>
            <a:ext cx="6199987" cy="10380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44851" y="1181541"/>
            <a:ext cx="3735704" cy="313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 u="sng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4783455"/>
            <a:ext cx="219456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4783455"/>
            <a:ext cx="157734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4783455"/>
            <a:ext cx="157734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0CAD87-838B-431F-BB35-C0BE0876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0FF46-F789-4FCE-892E-85B26741F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1C365-4681-469A-AF8F-558DFE062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3ECAF-29A6-42B4-B150-38BE3D615D6D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E746A-2CA8-4751-BEDA-F934CDBD9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50C18-BC05-4284-9EE1-60C7C942D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0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hyperlink" Target="http://www.thecompleteuniversityguide.co.uk/courses" TargetMode="External"/><Relationship Id="rId5" Type="http://schemas.openxmlformats.org/officeDocument/2006/relationships/image" Target="../media/image17.png"/><Relationship Id="rId10" Type="http://schemas.openxmlformats.org/officeDocument/2006/relationships/hyperlink" Target="http://www.thecomplete/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10" Type="http://schemas.microsoft.com/office/2007/relationships/hdphoto" Target="../media/hdphoto1.wdp"/><Relationship Id="rId4" Type="http://schemas.openxmlformats.org/officeDocument/2006/relationships/image" Target="../media/image26.jp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hyperlink" Target="http://www.unifrog.org/student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6.png"/><Relationship Id="rId7" Type="http://schemas.openxmlformats.org/officeDocument/2006/relationships/image" Target="../media/image60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jp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g"/><Relationship Id="rId4" Type="http://schemas.openxmlformats.org/officeDocument/2006/relationships/image" Target="../media/image73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piring-choices.co.uk/support/resources-for-parentscarers/" TargetMode="External"/><Relationship Id="rId7" Type="http://schemas.microsoft.com/office/2007/relationships/hdphoto" Target="../media/hdphoto1.wdp"/><Relationship Id="rId2" Type="http://schemas.openxmlformats.org/officeDocument/2006/relationships/hyperlink" Target="https://www.ucas.com/file/715336/download?token=iNdDS9Y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9.jpg"/><Relationship Id="rId4" Type="http://schemas.openxmlformats.org/officeDocument/2006/relationships/hyperlink" Target="https://www.thecompleteuniversityguide.co.uk/student-advice/applying-to-uni/application-advice-for-parents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145954-0A8C-A29F-D55E-A9F57D3438DC}"/>
              </a:ext>
            </a:extLst>
          </p:cNvPr>
          <p:cNvSpPr txBox="1"/>
          <p:nvPr/>
        </p:nvSpPr>
        <p:spPr>
          <a:xfrm>
            <a:off x="2176425" y="2502176"/>
            <a:ext cx="4120039" cy="1494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38" dirty="0">
                <a:solidFill>
                  <a:srgbClr val="C83B48"/>
                </a:solidFill>
                <a:latin typeface="Oregon LDO" panose="020B0503060402020204" pitchFamily="34" charset="0"/>
                <a:ea typeface="Open Sans Light" pitchFamily="2" charset="0"/>
                <a:cs typeface="Open Sans Light" pitchFamily="2" charset="0"/>
              </a:rPr>
              <a:t>Pathways Beyond </a:t>
            </a:r>
          </a:p>
          <a:p>
            <a:pPr algn="ctr"/>
            <a:r>
              <a:rPr lang="en-GB" sz="3038" dirty="0">
                <a:solidFill>
                  <a:srgbClr val="C83B48"/>
                </a:solidFill>
                <a:latin typeface="Oregon LDO" panose="020B0503060402020204" pitchFamily="34" charset="0"/>
                <a:ea typeface="Open Sans Light" pitchFamily="2" charset="0"/>
                <a:cs typeface="Open Sans Light" pitchFamily="2" charset="0"/>
              </a:rPr>
              <a:t>Langley Grammar School</a:t>
            </a:r>
          </a:p>
          <a:p>
            <a:pPr algn="ctr"/>
            <a:r>
              <a:rPr lang="en-GB" sz="3038" dirty="0">
                <a:solidFill>
                  <a:srgbClr val="C83B48"/>
                </a:solidFill>
                <a:latin typeface="Oregon LDO" panose="020B0503060402020204" pitchFamily="34" charset="0"/>
                <a:ea typeface="Open Sans Light" pitchFamily="2" charset="0"/>
                <a:cs typeface="Open Sans Light" pitchFamily="2" charset="0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486535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3627" y="128014"/>
            <a:ext cx="5108448" cy="48966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668" y="39370"/>
            <a:ext cx="6199987" cy="1038046"/>
          </a:xfrm>
          <a:prstGeom prst="rect">
            <a:avLst/>
          </a:prstGeom>
        </p:spPr>
        <p:txBody>
          <a:bodyPr vert="horz" wrap="square" lIns="0" tIns="161670" rIns="0" bIns="0" rtlCol="0">
            <a:spAutoFit/>
          </a:bodyPr>
          <a:lstStyle/>
          <a:p>
            <a:pPr marL="44450">
              <a:lnSpc>
                <a:spcPts val="2635"/>
              </a:lnSpc>
              <a:spcBef>
                <a:spcPts val="125"/>
              </a:spcBef>
            </a:pPr>
            <a:r>
              <a:rPr sz="2300" b="1" dirty="0">
                <a:latin typeface="Calibri"/>
                <a:cs typeface="Calibri"/>
              </a:rPr>
              <a:t>Research: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external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sources </a:t>
            </a:r>
            <a:r>
              <a:rPr sz="2300" b="1" spc="-25" dirty="0">
                <a:latin typeface="Calibri"/>
                <a:cs typeface="Calibri"/>
              </a:rPr>
              <a:t>of</a:t>
            </a:r>
            <a:endParaRPr sz="2300">
              <a:latin typeface="Calibri"/>
              <a:cs typeface="Calibri"/>
            </a:endParaRPr>
          </a:p>
          <a:p>
            <a:pPr marL="44450">
              <a:lnSpc>
                <a:spcPts val="2635"/>
              </a:lnSpc>
            </a:pPr>
            <a:r>
              <a:rPr sz="2300" b="1" dirty="0">
                <a:latin typeface="Calibri"/>
                <a:cs typeface="Calibri"/>
              </a:rPr>
              <a:t>Information for </a:t>
            </a:r>
            <a:r>
              <a:rPr sz="2300" b="1" spc="-10" dirty="0">
                <a:latin typeface="Calibri"/>
                <a:cs typeface="Calibri"/>
              </a:rPr>
              <a:t>students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388105" y="1629410"/>
            <a:ext cx="294005" cy="294005"/>
            <a:chOff x="3388105" y="1629410"/>
            <a:chExt cx="294005" cy="294005"/>
          </a:xfrm>
        </p:grpSpPr>
        <p:sp>
          <p:nvSpPr>
            <p:cNvPr id="4" name="object 4"/>
            <p:cNvSpPr/>
            <p:nvPr/>
          </p:nvSpPr>
          <p:spPr>
            <a:xfrm>
              <a:off x="3408286" y="1837931"/>
              <a:ext cx="254635" cy="16510"/>
            </a:xfrm>
            <a:custGeom>
              <a:avLst/>
              <a:gdLst/>
              <a:ahLst/>
              <a:cxnLst/>
              <a:rect l="l" t="t" r="r" b="b"/>
              <a:pathLst>
                <a:path w="254635" h="16510">
                  <a:moveTo>
                    <a:pt x="254076" y="0"/>
                  </a:moveTo>
                  <a:lnTo>
                    <a:pt x="143611" y="0"/>
                  </a:lnTo>
                  <a:lnTo>
                    <a:pt x="143611" y="3810"/>
                  </a:lnTo>
                  <a:lnTo>
                    <a:pt x="143179" y="3810"/>
                  </a:lnTo>
                  <a:lnTo>
                    <a:pt x="143179" y="5080"/>
                  </a:lnTo>
                  <a:lnTo>
                    <a:pt x="110896" y="5080"/>
                  </a:lnTo>
                  <a:lnTo>
                    <a:pt x="110896" y="3810"/>
                  </a:lnTo>
                  <a:lnTo>
                    <a:pt x="110464" y="3810"/>
                  </a:lnTo>
                  <a:lnTo>
                    <a:pt x="110464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2755" y="11430"/>
                  </a:lnTo>
                  <a:lnTo>
                    <a:pt x="2755" y="16510"/>
                  </a:lnTo>
                  <a:lnTo>
                    <a:pt x="251307" y="16510"/>
                  </a:lnTo>
                  <a:lnTo>
                    <a:pt x="251307" y="11430"/>
                  </a:lnTo>
                  <a:lnTo>
                    <a:pt x="254076" y="11430"/>
                  </a:lnTo>
                  <a:lnTo>
                    <a:pt x="254076" y="5080"/>
                  </a:lnTo>
                  <a:lnTo>
                    <a:pt x="254076" y="3810"/>
                  </a:lnTo>
                  <a:lnTo>
                    <a:pt x="2540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08286" y="1837520"/>
              <a:ext cx="254635" cy="17145"/>
            </a:xfrm>
            <a:custGeom>
              <a:avLst/>
              <a:gdLst/>
              <a:ahLst/>
              <a:cxnLst/>
              <a:rect l="l" t="t" r="r" b="b"/>
              <a:pathLst>
                <a:path w="254635" h="17144">
                  <a:moveTo>
                    <a:pt x="143614" y="0"/>
                  </a:moveTo>
                  <a:lnTo>
                    <a:pt x="143614" y="2763"/>
                  </a:lnTo>
                  <a:lnTo>
                    <a:pt x="143614" y="4421"/>
                  </a:lnTo>
                  <a:lnTo>
                    <a:pt x="142509" y="5527"/>
                  </a:lnTo>
                  <a:lnTo>
                    <a:pt x="140852" y="5527"/>
                  </a:lnTo>
                  <a:lnTo>
                    <a:pt x="113234" y="5527"/>
                  </a:lnTo>
                  <a:lnTo>
                    <a:pt x="111577" y="5527"/>
                  </a:lnTo>
                  <a:lnTo>
                    <a:pt x="110472" y="4421"/>
                  </a:lnTo>
                  <a:lnTo>
                    <a:pt x="110472" y="2763"/>
                  </a:lnTo>
                  <a:lnTo>
                    <a:pt x="110472" y="0"/>
                  </a:lnTo>
                  <a:lnTo>
                    <a:pt x="0" y="0"/>
                  </a:lnTo>
                  <a:lnTo>
                    <a:pt x="0" y="5526"/>
                  </a:lnTo>
                  <a:lnTo>
                    <a:pt x="0" y="11606"/>
                  </a:lnTo>
                  <a:lnTo>
                    <a:pt x="4971" y="16580"/>
                  </a:lnTo>
                  <a:lnTo>
                    <a:pt x="11047" y="16580"/>
                  </a:lnTo>
                  <a:lnTo>
                    <a:pt x="243040" y="16581"/>
                  </a:lnTo>
                  <a:lnTo>
                    <a:pt x="249116" y="16581"/>
                  </a:lnTo>
                  <a:lnTo>
                    <a:pt x="254087" y="11606"/>
                  </a:lnTo>
                  <a:lnTo>
                    <a:pt x="254087" y="5527"/>
                  </a:lnTo>
                  <a:lnTo>
                    <a:pt x="254087" y="0"/>
                  </a:lnTo>
                  <a:lnTo>
                    <a:pt x="143614" y="0"/>
                  </a:lnTo>
                  <a:close/>
                </a:path>
              </a:pathLst>
            </a:custGeom>
            <a:ln w="322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00805" y="1642110"/>
              <a:ext cx="268605" cy="268605"/>
            </a:xfrm>
            <a:custGeom>
              <a:avLst/>
              <a:gdLst/>
              <a:ahLst/>
              <a:cxnLst/>
              <a:rect l="l" t="t" r="r" b="b"/>
              <a:pathLst>
                <a:path w="268604" h="268605">
                  <a:moveTo>
                    <a:pt x="0" y="268223"/>
                  </a:moveTo>
                  <a:lnTo>
                    <a:pt x="268224" y="268223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26822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35902" y="1362849"/>
            <a:ext cx="5396981" cy="3225292"/>
            <a:chOff x="240791" y="1345691"/>
            <a:chExt cx="5396981" cy="3225292"/>
          </a:xfrm>
        </p:grpSpPr>
        <p:sp>
          <p:nvSpPr>
            <p:cNvPr id="8" name="object 8"/>
            <p:cNvSpPr/>
            <p:nvPr/>
          </p:nvSpPr>
          <p:spPr>
            <a:xfrm>
              <a:off x="3304031" y="1543811"/>
              <a:ext cx="462280" cy="462280"/>
            </a:xfrm>
            <a:custGeom>
              <a:avLst/>
              <a:gdLst/>
              <a:ahLst/>
              <a:cxnLst/>
              <a:rect l="l" t="t" r="r" b="b"/>
              <a:pathLst>
                <a:path w="462279" h="462280">
                  <a:moveTo>
                    <a:pt x="230885" y="0"/>
                  </a:moveTo>
                  <a:lnTo>
                    <a:pt x="184356" y="4691"/>
                  </a:lnTo>
                  <a:lnTo>
                    <a:pt x="141017" y="18145"/>
                  </a:lnTo>
                  <a:lnTo>
                    <a:pt x="101798" y="39433"/>
                  </a:lnTo>
                  <a:lnTo>
                    <a:pt x="67627" y="67627"/>
                  </a:lnTo>
                  <a:lnTo>
                    <a:pt x="39433" y="101798"/>
                  </a:lnTo>
                  <a:lnTo>
                    <a:pt x="18145" y="141017"/>
                  </a:lnTo>
                  <a:lnTo>
                    <a:pt x="4691" y="184356"/>
                  </a:lnTo>
                  <a:lnTo>
                    <a:pt x="0" y="230886"/>
                  </a:lnTo>
                  <a:lnTo>
                    <a:pt x="4691" y="277415"/>
                  </a:lnTo>
                  <a:lnTo>
                    <a:pt x="18145" y="320754"/>
                  </a:lnTo>
                  <a:lnTo>
                    <a:pt x="39433" y="359973"/>
                  </a:lnTo>
                  <a:lnTo>
                    <a:pt x="67627" y="394144"/>
                  </a:lnTo>
                  <a:lnTo>
                    <a:pt x="101798" y="422338"/>
                  </a:lnTo>
                  <a:lnTo>
                    <a:pt x="141017" y="443626"/>
                  </a:lnTo>
                  <a:lnTo>
                    <a:pt x="184356" y="457080"/>
                  </a:lnTo>
                  <a:lnTo>
                    <a:pt x="230885" y="461771"/>
                  </a:lnTo>
                  <a:lnTo>
                    <a:pt x="277415" y="457080"/>
                  </a:lnTo>
                  <a:lnTo>
                    <a:pt x="320754" y="443626"/>
                  </a:lnTo>
                  <a:lnTo>
                    <a:pt x="359973" y="422338"/>
                  </a:lnTo>
                  <a:lnTo>
                    <a:pt x="394144" y="394144"/>
                  </a:lnTo>
                  <a:lnTo>
                    <a:pt x="422338" y="359973"/>
                  </a:lnTo>
                  <a:lnTo>
                    <a:pt x="443626" y="320754"/>
                  </a:lnTo>
                  <a:lnTo>
                    <a:pt x="457080" y="277415"/>
                  </a:lnTo>
                  <a:lnTo>
                    <a:pt x="461771" y="230886"/>
                  </a:lnTo>
                  <a:lnTo>
                    <a:pt x="457080" y="184356"/>
                  </a:lnTo>
                  <a:lnTo>
                    <a:pt x="443626" y="141017"/>
                  </a:lnTo>
                  <a:lnTo>
                    <a:pt x="422338" y="101798"/>
                  </a:lnTo>
                  <a:lnTo>
                    <a:pt x="394144" y="67627"/>
                  </a:lnTo>
                  <a:lnTo>
                    <a:pt x="359973" y="39433"/>
                  </a:lnTo>
                  <a:lnTo>
                    <a:pt x="320754" y="18145"/>
                  </a:lnTo>
                  <a:lnTo>
                    <a:pt x="277415" y="4691"/>
                  </a:lnTo>
                  <a:lnTo>
                    <a:pt x="230885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39815" y="1697735"/>
              <a:ext cx="191027" cy="13034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175492" y="4088242"/>
              <a:ext cx="462280" cy="462280"/>
            </a:xfrm>
            <a:custGeom>
              <a:avLst/>
              <a:gdLst/>
              <a:ahLst/>
              <a:cxnLst/>
              <a:rect l="l" t="t" r="r" b="b"/>
              <a:pathLst>
                <a:path w="462279" h="462280">
                  <a:moveTo>
                    <a:pt x="230886" y="0"/>
                  </a:moveTo>
                  <a:lnTo>
                    <a:pt x="184356" y="4691"/>
                  </a:lnTo>
                  <a:lnTo>
                    <a:pt x="141017" y="18145"/>
                  </a:lnTo>
                  <a:lnTo>
                    <a:pt x="101798" y="39433"/>
                  </a:lnTo>
                  <a:lnTo>
                    <a:pt x="67627" y="67627"/>
                  </a:lnTo>
                  <a:lnTo>
                    <a:pt x="39433" y="101798"/>
                  </a:lnTo>
                  <a:lnTo>
                    <a:pt x="18145" y="141017"/>
                  </a:lnTo>
                  <a:lnTo>
                    <a:pt x="4691" y="184356"/>
                  </a:lnTo>
                  <a:lnTo>
                    <a:pt x="0" y="230886"/>
                  </a:lnTo>
                  <a:lnTo>
                    <a:pt x="4691" y="277415"/>
                  </a:lnTo>
                  <a:lnTo>
                    <a:pt x="18145" y="320754"/>
                  </a:lnTo>
                  <a:lnTo>
                    <a:pt x="39433" y="359973"/>
                  </a:lnTo>
                  <a:lnTo>
                    <a:pt x="67627" y="394144"/>
                  </a:lnTo>
                  <a:lnTo>
                    <a:pt x="101798" y="422338"/>
                  </a:lnTo>
                  <a:lnTo>
                    <a:pt x="141017" y="443626"/>
                  </a:lnTo>
                  <a:lnTo>
                    <a:pt x="184356" y="457080"/>
                  </a:lnTo>
                  <a:lnTo>
                    <a:pt x="230886" y="461771"/>
                  </a:lnTo>
                  <a:lnTo>
                    <a:pt x="277415" y="457080"/>
                  </a:lnTo>
                  <a:lnTo>
                    <a:pt x="320754" y="443626"/>
                  </a:lnTo>
                  <a:lnTo>
                    <a:pt x="359973" y="422338"/>
                  </a:lnTo>
                  <a:lnTo>
                    <a:pt x="394144" y="394144"/>
                  </a:lnTo>
                  <a:lnTo>
                    <a:pt x="422338" y="359973"/>
                  </a:lnTo>
                  <a:lnTo>
                    <a:pt x="443626" y="320754"/>
                  </a:lnTo>
                  <a:lnTo>
                    <a:pt x="457080" y="277415"/>
                  </a:lnTo>
                  <a:lnTo>
                    <a:pt x="461772" y="230886"/>
                  </a:lnTo>
                  <a:lnTo>
                    <a:pt x="457080" y="184356"/>
                  </a:lnTo>
                  <a:lnTo>
                    <a:pt x="443626" y="141017"/>
                  </a:lnTo>
                  <a:lnTo>
                    <a:pt x="422338" y="101798"/>
                  </a:lnTo>
                  <a:lnTo>
                    <a:pt x="394144" y="67627"/>
                  </a:lnTo>
                  <a:lnTo>
                    <a:pt x="359973" y="39433"/>
                  </a:lnTo>
                  <a:lnTo>
                    <a:pt x="320754" y="18145"/>
                  </a:lnTo>
                  <a:lnTo>
                    <a:pt x="277415" y="4691"/>
                  </a:lnTo>
                  <a:lnTo>
                    <a:pt x="230886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0070" y="4216756"/>
              <a:ext cx="213121" cy="21325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304031" y="2398775"/>
              <a:ext cx="462280" cy="462280"/>
            </a:xfrm>
            <a:custGeom>
              <a:avLst/>
              <a:gdLst/>
              <a:ahLst/>
              <a:cxnLst/>
              <a:rect l="l" t="t" r="r" b="b"/>
              <a:pathLst>
                <a:path w="462279" h="462280">
                  <a:moveTo>
                    <a:pt x="230885" y="0"/>
                  </a:moveTo>
                  <a:lnTo>
                    <a:pt x="184356" y="4691"/>
                  </a:lnTo>
                  <a:lnTo>
                    <a:pt x="141017" y="18145"/>
                  </a:lnTo>
                  <a:lnTo>
                    <a:pt x="101798" y="39433"/>
                  </a:lnTo>
                  <a:lnTo>
                    <a:pt x="67627" y="67627"/>
                  </a:lnTo>
                  <a:lnTo>
                    <a:pt x="39433" y="101798"/>
                  </a:lnTo>
                  <a:lnTo>
                    <a:pt x="18145" y="141017"/>
                  </a:lnTo>
                  <a:lnTo>
                    <a:pt x="4691" y="184356"/>
                  </a:lnTo>
                  <a:lnTo>
                    <a:pt x="0" y="230886"/>
                  </a:lnTo>
                  <a:lnTo>
                    <a:pt x="4691" y="277415"/>
                  </a:lnTo>
                  <a:lnTo>
                    <a:pt x="18145" y="320754"/>
                  </a:lnTo>
                  <a:lnTo>
                    <a:pt x="39433" y="359973"/>
                  </a:lnTo>
                  <a:lnTo>
                    <a:pt x="67627" y="394144"/>
                  </a:lnTo>
                  <a:lnTo>
                    <a:pt x="101798" y="422338"/>
                  </a:lnTo>
                  <a:lnTo>
                    <a:pt x="141017" y="443626"/>
                  </a:lnTo>
                  <a:lnTo>
                    <a:pt x="184356" y="457080"/>
                  </a:lnTo>
                  <a:lnTo>
                    <a:pt x="230885" y="461772"/>
                  </a:lnTo>
                  <a:lnTo>
                    <a:pt x="277415" y="457080"/>
                  </a:lnTo>
                  <a:lnTo>
                    <a:pt x="320754" y="443626"/>
                  </a:lnTo>
                  <a:lnTo>
                    <a:pt x="359973" y="422338"/>
                  </a:lnTo>
                  <a:lnTo>
                    <a:pt x="394144" y="394144"/>
                  </a:lnTo>
                  <a:lnTo>
                    <a:pt x="422338" y="359973"/>
                  </a:lnTo>
                  <a:lnTo>
                    <a:pt x="443626" y="320754"/>
                  </a:lnTo>
                  <a:lnTo>
                    <a:pt x="457080" y="277415"/>
                  </a:lnTo>
                  <a:lnTo>
                    <a:pt x="461771" y="230886"/>
                  </a:lnTo>
                  <a:lnTo>
                    <a:pt x="457080" y="184356"/>
                  </a:lnTo>
                  <a:lnTo>
                    <a:pt x="443626" y="141017"/>
                  </a:lnTo>
                  <a:lnTo>
                    <a:pt x="422338" y="101798"/>
                  </a:lnTo>
                  <a:lnTo>
                    <a:pt x="394144" y="67627"/>
                  </a:lnTo>
                  <a:lnTo>
                    <a:pt x="359973" y="39433"/>
                  </a:lnTo>
                  <a:lnTo>
                    <a:pt x="320754" y="18145"/>
                  </a:lnTo>
                  <a:lnTo>
                    <a:pt x="277415" y="4691"/>
                  </a:lnTo>
                  <a:lnTo>
                    <a:pt x="230885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6272" y="2536118"/>
              <a:ext cx="118114" cy="19113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143500" y="2398775"/>
              <a:ext cx="462280" cy="462280"/>
            </a:xfrm>
            <a:custGeom>
              <a:avLst/>
              <a:gdLst/>
              <a:ahLst/>
              <a:cxnLst/>
              <a:rect l="l" t="t" r="r" b="b"/>
              <a:pathLst>
                <a:path w="462279" h="462280">
                  <a:moveTo>
                    <a:pt x="230886" y="0"/>
                  </a:moveTo>
                  <a:lnTo>
                    <a:pt x="184356" y="4691"/>
                  </a:lnTo>
                  <a:lnTo>
                    <a:pt x="141017" y="18145"/>
                  </a:lnTo>
                  <a:lnTo>
                    <a:pt x="101798" y="39433"/>
                  </a:lnTo>
                  <a:lnTo>
                    <a:pt x="67627" y="67627"/>
                  </a:lnTo>
                  <a:lnTo>
                    <a:pt x="39433" y="101798"/>
                  </a:lnTo>
                  <a:lnTo>
                    <a:pt x="18145" y="141017"/>
                  </a:lnTo>
                  <a:lnTo>
                    <a:pt x="4691" y="184356"/>
                  </a:lnTo>
                  <a:lnTo>
                    <a:pt x="0" y="230886"/>
                  </a:lnTo>
                  <a:lnTo>
                    <a:pt x="4691" y="277415"/>
                  </a:lnTo>
                  <a:lnTo>
                    <a:pt x="18145" y="320754"/>
                  </a:lnTo>
                  <a:lnTo>
                    <a:pt x="39433" y="359973"/>
                  </a:lnTo>
                  <a:lnTo>
                    <a:pt x="67627" y="394144"/>
                  </a:lnTo>
                  <a:lnTo>
                    <a:pt x="101798" y="422338"/>
                  </a:lnTo>
                  <a:lnTo>
                    <a:pt x="141017" y="443626"/>
                  </a:lnTo>
                  <a:lnTo>
                    <a:pt x="184356" y="457080"/>
                  </a:lnTo>
                  <a:lnTo>
                    <a:pt x="230886" y="461772"/>
                  </a:lnTo>
                  <a:lnTo>
                    <a:pt x="277415" y="457080"/>
                  </a:lnTo>
                  <a:lnTo>
                    <a:pt x="320754" y="443626"/>
                  </a:lnTo>
                  <a:lnTo>
                    <a:pt x="359973" y="422338"/>
                  </a:lnTo>
                  <a:lnTo>
                    <a:pt x="394144" y="394144"/>
                  </a:lnTo>
                  <a:lnTo>
                    <a:pt x="422338" y="359973"/>
                  </a:lnTo>
                  <a:lnTo>
                    <a:pt x="443626" y="320754"/>
                  </a:lnTo>
                  <a:lnTo>
                    <a:pt x="457080" y="277415"/>
                  </a:lnTo>
                  <a:lnTo>
                    <a:pt x="461772" y="230886"/>
                  </a:lnTo>
                  <a:lnTo>
                    <a:pt x="457080" y="184356"/>
                  </a:lnTo>
                  <a:lnTo>
                    <a:pt x="443626" y="141017"/>
                  </a:lnTo>
                  <a:lnTo>
                    <a:pt x="422338" y="101798"/>
                  </a:lnTo>
                  <a:lnTo>
                    <a:pt x="394144" y="67627"/>
                  </a:lnTo>
                  <a:lnTo>
                    <a:pt x="359973" y="39433"/>
                  </a:lnTo>
                  <a:lnTo>
                    <a:pt x="320754" y="18145"/>
                  </a:lnTo>
                  <a:lnTo>
                    <a:pt x="277415" y="4691"/>
                  </a:lnTo>
                  <a:lnTo>
                    <a:pt x="230886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55532" y="2520362"/>
              <a:ext cx="238530" cy="2229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304031" y="3253740"/>
              <a:ext cx="462280" cy="462280"/>
            </a:xfrm>
            <a:custGeom>
              <a:avLst/>
              <a:gdLst/>
              <a:ahLst/>
              <a:cxnLst/>
              <a:rect l="l" t="t" r="r" b="b"/>
              <a:pathLst>
                <a:path w="462279" h="462279">
                  <a:moveTo>
                    <a:pt x="230885" y="0"/>
                  </a:moveTo>
                  <a:lnTo>
                    <a:pt x="184356" y="4691"/>
                  </a:lnTo>
                  <a:lnTo>
                    <a:pt x="141017" y="18145"/>
                  </a:lnTo>
                  <a:lnTo>
                    <a:pt x="101798" y="39433"/>
                  </a:lnTo>
                  <a:lnTo>
                    <a:pt x="67627" y="67627"/>
                  </a:lnTo>
                  <a:lnTo>
                    <a:pt x="39433" y="101798"/>
                  </a:lnTo>
                  <a:lnTo>
                    <a:pt x="18145" y="141017"/>
                  </a:lnTo>
                  <a:lnTo>
                    <a:pt x="4691" y="184356"/>
                  </a:lnTo>
                  <a:lnTo>
                    <a:pt x="0" y="230886"/>
                  </a:lnTo>
                  <a:lnTo>
                    <a:pt x="4691" y="277415"/>
                  </a:lnTo>
                  <a:lnTo>
                    <a:pt x="18145" y="320754"/>
                  </a:lnTo>
                  <a:lnTo>
                    <a:pt x="39433" y="359973"/>
                  </a:lnTo>
                  <a:lnTo>
                    <a:pt x="67627" y="394144"/>
                  </a:lnTo>
                  <a:lnTo>
                    <a:pt x="101798" y="422338"/>
                  </a:lnTo>
                  <a:lnTo>
                    <a:pt x="141017" y="443626"/>
                  </a:lnTo>
                  <a:lnTo>
                    <a:pt x="184356" y="457080"/>
                  </a:lnTo>
                  <a:lnTo>
                    <a:pt x="230885" y="461772"/>
                  </a:lnTo>
                  <a:lnTo>
                    <a:pt x="277415" y="457080"/>
                  </a:lnTo>
                  <a:lnTo>
                    <a:pt x="320754" y="443626"/>
                  </a:lnTo>
                  <a:lnTo>
                    <a:pt x="359973" y="422338"/>
                  </a:lnTo>
                  <a:lnTo>
                    <a:pt x="394144" y="394144"/>
                  </a:lnTo>
                  <a:lnTo>
                    <a:pt x="422338" y="359973"/>
                  </a:lnTo>
                  <a:lnTo>
                    <a:pt x="443626" y="320754"/>
                  </a:lnTo>
                  <a:lnTo>
                    <a:pt x="457080" y="277415"/>
                  </a:lnTo>
                  <a:lnTo>
                    <a:pt x="461771" y="230886"/>
                  </a:lnTo>
                  <a:lnTo>
                    <a:pt x="457080" y="184356"/>
                  </a:lnTo>
                  <a:lnTo>
                    <a:pt x="443626" y="141017"/>
                  </a:lnTo>
                  <a:lnTo>
                    <a:pt x="422338" y="101798"/>
                  </a:lnTo>
                  <a:lnTo>
                    <a:pt x="394144" y="67627"/>
                  </a:lnTo>
                  <a:lnTo>
                    <a:pt x="359973" y="39433"/>
                  </a:lnTo>
                  <a:lnTo>
                    <a:pt x="320754" y="18145"/>
                  </a:lnTo>
                  <a:lnTo>
                    <a:pt x="277415" y="4691"/>
                  </a:lnTo>
                  <a:lnTo>
                    <a:pt x="230885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8768" y="3385551"/>
              <a:ext cx="213121" cy="20219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143500" y="3253740"/>
              <a:ext cx="462280" cy="462280"/>
            </a:xfrm>
            <a:custGeom>
              <a:avLst/>
              <a:gdLst/>
              <a:ahLst/>
              <a:cxnLst/>
              <a:rect l="l" t="t" r="r" b="b"/>
              <a:pathLst>
                <a:path w="462279" h="462279">
                  <a:moveTo>
                    <a:pt x="230886" y="0"/>
                  </a:moveTo>
                  <a:lnTo>
                    <a:pt x="184356" y="4691"/>
                  </a:lnTo>
                  <a:lnTo>
                    <a:pt x="141017" y="18145"/>
                  </a:lnTo>
                  <a:lnTo>
                    <a:pt x="101798" y="39433"/>
                  </a:lnTo>
                  <a:lnTo>
                    <a:pt x="67627" y="67627"/>
                  </a:lnTo>
                  <a:lnTo>
                    <a:pt x="39433" y="101798"/>
                  </a:lnTo>
                  <a:lnTo>
                    <a:pt x="18145" y="141017"/>
                  </a:lnTo>
                  <a:lnTo>
                    <a:pt x="4691" y="184356"/>
                  </a:lnTo>
                  <a:lnTo>
                    <a:pt x="0" y="230886"/>
                  </a:lnTo>
                  <a:lnTo>
                    <a:pt x="4691" y="277415"/>
                  </a:lnTo>
                  <a:lnTo>
                    <a:pt x="18145" y="320754"/>
                  </a:lnTo>
                  <a:lnTo>
                    <a:pt x="39433" y="359973"/>
                  </a:lnTo>
                  <a:lnTo>
                    <a:pt x="67627" y="394144"/>
                  </a:lnTo>
                  <a:lnTo>
                    <a:pt x="101798" y="422338"/>
                  </a:lnTo>
                  <a:lnTo>
                    <a:pt x="141017" y="443626"/>
                  </a:lnTo>
                  <a:lnTo>
                    <a:pt x="184356" y="457080"/>
                  </a:lnTo>
                  <a:lnTo>
                    <a:pt x="230886" y="461772"/>
                  </a:lnTo>
                  <a:lnTo>
                    <a:pt x="277415" y="457080"/>
                  </a:lnTo>
                  <a:lnTo>
                    <a:pt x="320754" y="443626"/>
                  </a:lnTo>
                  <a:lnTo>
                    <a:pt x="359973" y="422338"/>
                  </a:lnTo>
                  <a:lnTo>
                    <a:pt x="394144" y="394144"/>
                  </a:lnTo>
                  <a:lnTo>
                    <a:pt x="422338" y="359973"/>
                  </a:lnTo>
                  <a:lnTo>
                    <a:pt x="443626" y="320754"/>
                  </a:lnTo>
                  <a:lnTo>
                    <a:pt x="457080" y="277415"/>
                  </a:lnTo>
                  <a:lnTo>
                    <a:pt x="461772" y="230886"/>
                  </a:lnTo>
                  <a:lnTo>
                    <a:pt x="457080" y="184356"/>
                  </a:lnTo>
                  <a:lnTo>
                    <a:pt x="443626" y="141017"/>
                  </a:lnTo>
                  <a:lnTo>
                    <a:pt x="422338" y="101798"/>
                  </a:lnTo>
                  <a:lnTo>
                    <a:pt x="394144" y="67627"/>
                  </a:lnTo>
                  <a:lnTo>
                    <a:pt x="359973" y="39433"/>
                  </a:lnTo>
                  <a:lnTo>
                    <a:pt x="320754" y="18145"/>
                  </a:lnTo>
                  <a:lnTo>
                    <a:pt x="277415" y="4691"/>
                  </a:lnTo>
                  <a:lnTo>
                    <a:pt x="230886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55532" y="3367312"/>
              <a:ext cx="238357" cy="23874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304031" y="4108703"/>
              <a:ext cx="462280" cy="462280"/>
            </a:xfrm>
            <a:custGeom>
              <a:avLst/>
              <a:gdLst/>
              <a:ahLst/>
              <a:cxnLst/>
              <a:rect l="l" t="t" r="r" b="b"/>
              <a:pathLst>
                <a:path w="462279" h="462279">
                  <a:moveTo>
                    <a:pt x="230885" y="0"/>
                  </a:moveTo>
                  <a:lnTo>
                    <a:pt x="184356" y="4690"/>
                  </a:lnTo>
                  <a:lnTo>
                    <a:pt x="141017" y="18143"/>
                  </a:lnTo>
                  <a:lnTo>
                    <a:pt x="101798" y="39430"/>
                  </a:lnTo>
                  <a:lnTo>
                    <a:pt x="67627" y="67622"/>
                  </a:lnTo>
                  <a:lnTo>
                    <a:pt x="39433" y="101792"/>
                  </a:lnTo>
                  <a:lnTo>
                    <a:pt x="18145" y="141012"/>
                  </a:lnTo>
                  <a:lnTo>
                    <a:pt x="4691" y="184352"/>
                  </a:lnTo>
                  <a:lnTo>
                    <a:pt x="0" y="230886"/>
                  </a:lnTo>
                  <a:lnTo>
                    <a:pt x="4691" y="277419"/>
                  </a:lnTo>
                  <a:lnTo>
                    <a:pt x="18145" y="320759"/>
                  </a:lnTo>
                  <a:lnTo>
                    <a:pt x="39433" y="359979"/>
                  </a:lnTo>
                  <a:lnTo>
                    <a:pt x="67627" y="394149"/>
                  </a:lnTo>
                  <a:lnTo>
                    <a:pt x="101798" y="422341"/>
                  </a:lnTo>
                  <a:lnTo>
                    <a:pt x="141017" y="443628"/>
                  </a:lnTo>
                  <a:lnTo>
                    <a:pt x="184356" y="457081"/>
                  </a:lnTo>
                  <a:lnTo>
                    <a:pt x="230885" y="461772"/>
                  </a:lnTo>
                  <a:lnTo>
                    <a:pt x="277415" y="457081"/>
                  </a:lnTo>
                  <a:lnTo>
                    <a:pt x="320754" y="443628"/>
                  </a:lnTo>
                  <a:lnTo>
                    <a:pt x="359973" y="422341"/>
                  </a:lnTo>
                  <a:lnTo>
                    <a:pt x="394144" y="394149"/>
                  </a:lnTo>
                  <a:lnTo>
                    <a:pt x="422338" y="359979"/>
                  </a:lnTo>
                  <a:lnTo>
                    <a:pt x="443626" y="320759"/>
                  </a:lnTo>
                  <a:lnTo>
                    <a:pt x="457080" y="277419"/>
                  </a:lnTo>
                  <a:lnTo>
                    <a:pt x="461771" y="230886"/>
                  </a:lnTo>
                  <a:lnTo>
                    <a:pt x="457080" y="184352"/>
                  </a:lnTo>
                  <a:lnTo>
                    <a:pt x="443626" y="141012"/>
                  </a:lnTo>
                  <a:lnTo>
                    <a:pt x="422338" y="101792"/>
                  </a:lnTo>
                  <a:lnTo>
                    <a:pt x="394144" y="67622"/>
                  </a:lnTo>
                  <a:lnTo>
                    <a:pt x="359973" y="39430"/>
                  </a:lnTo>
                  <a:lnTo>
                    <a:pt x="320754" y="18143"/>
                  </a:lnTo>
                  <a:lnTo>
                    <a:pt x="277415" y="4690"/>
                  </a:lnTo>
                  <a:lnTo>
                    <a:pt x="230885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39815" y="4246046"/>
              <a:ext cx="191028" cy="1911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0791" y="1345691"/>
              <a:ext cx="2921508" cy="2921507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852417" y="1499107"/>
            <a:ext cx="936625" cy="5353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UCAS</a:t>
            </a:r>
            <a:r>
              <a:rPr sz="1100" spc="-10" dirty="0">
                <a:solidFill>
                  <a:schemeClr val="bg1"/>
                </a:solidFill>
                <a:latin typeface="Calibri"/>
                <a:cs typeface="Calibri"/>
              </a:rPr>
              <a:t> website 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ucas.com-</a:t>
            </a:r>
            <a:r>
              <a:rPr sz="11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chemeClr val="bg1"/>
                </a:solidFill>
                <a:latin typeface="Calibri"/>
                <a:cs typeface="Calibri"/>
              </a:rPr>
              <a:t>entry requirements</a:t>
            </a:r>
            <a:endParaRPr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 flipV="1">
            <a:off x="5267440" y="4199999"/>
            <a:ext cx="268605" cy="273081"/>
          </a:xfrm>
          <a:custGeom>
            <a:avLst/>
            <a:gdLst/>
            <a:ahLst/>
            <a:cxnLst/>
            <a:rect l="l" t="t" r="r" b="b"/>
            <a:pathLst>
              <a:path w="268604" h="268605">
                <a:moveTo>
                  <a:pt x="0" y="268223"/>
                </a:moveTo>
                <a:lnTo>
                  <a:pt x="268224" y="268223"/>
                </a:lnTo>
                <a:lnTo>
                  <a:pt x="268224" y="0"/>
                </a:lnTo>
                <a:lnTo>
                  <a:pt x="0" y="0"/>
                </a:lnTo>
                <a:lnTo>
                  <a:pt x="0" y="26822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663680" y="4032375"/>
            <a:ext cx="1102360" cy="5353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  <a:spcBef>
                <a:spcPts val="80"/>
              </a:spcBef>
            </a:pP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www.thecomplete</a:t>
            </a:r>
            <a:r>
              <a:rPr sz="11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universityguide.co.</a:t>
            </a:r>
            <a:r>
              <a:rPr sz="11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uk/courses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400805" y="2497073"/>
            <a:ext cx="268605" cy="268605"/>
          </a:xfrm>
          <a:custGeom>
            <a:avLst/>
            <a:gdLst/>
            <a:ahLst/>
            <a:cxnLst/>
            <a:rect l="l" t="t" r="r" b="b"/>
            <a:pathLst>
              <a:path w="268604" h="268605">
                <a:moveTo>
                  <a:pt x="0" y="268224"/>
                </a:moveTo>
                <a:lnTo>
                  <a:pt x="268224" y="268224"/>
                </a:lnTo>
                <a:lnTo>
                  <a:pt x="268224" y="0"/>
                </a:lnTo>
                <a:lnTo>
                  <a:pt x="0" y="0"/>
                </a:lnTo>
                <a:lnTo>
                  <a:pt x="0" y="26822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852417" y="2268677"/>
            <a:ext cx="1113155" cy="70675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0"/>
              </a:spcBef>
              <a:tabLst>
                <a:tab pos="365125" algn="l"/>
              </a:tabLst>
            </a:pP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DiscoverUni.co.uk</a:t>
            </a:r>
            <a:r>
              <a:rPr sz="11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chemeClr val="bg1"/>
                </a:solidFill>
                <a:latin typeface="Calibri"/>
                <a:cs typeface="Calibri"/>
              </a:rPr>
              <a:t>,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 Whatuni.com,</a:t>
            </a:r>
            <a:r>
              <a:rPr sz="11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chemeClr val="bg1"/>
                </a:solidFill>
                <a:latin typeface="Calibri"/>
                <a:cs typeface="Calibri"/>
              </a:rPr>
              <a:t>the Uni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1100" spc="-10" dirty="0">
                <a:solidFill>
                  <a:schemeClr val="bg1"/>
                </a:solidFill>
                <a:latin typeface="Calibri"/>
                <a:cs typeface="Calibri"/>
              </a:rPr>
              <a:t>guide.co.uk, sacu-student.com</a:t>
            </a:r>
            <a:endParaRPr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240273" y="2497073"/>
            <a:ext cx="268605" cy="268605"/>
          </a:xfrm>
          <a:custGeom>
            <a:avLst/>
            <a:gdLst/>
            <a:ahLst/>
            <a:cxnLst/>
            <a:rect l="l" t="t" r="r" b="b"/>
            <a:pathLst>
              <a:path w="268604" h="268605">
                <a:moveTo>
                  <a:pt x="0" y="268224"/>
                </a:moveTo>
                <a:lnTo>
                  <a:pt x="268224" y="268224"/>
                </a:lnTo>
                <a:lnTo>
                  <a:pt x="268224" y="0"/>
                </a:lnTo>
                <a:lnTo>
                  <a:pt x="0" y="0"/>
                </a:lnTo>
                <a:lnTo>
                  <a:pt x="0" y="26822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691885" y="2268677"/>
            <a:ext cx="1029335" cy="70675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0"/>
              </a:spcBef>
            </a:pPr>
            <a:r>
              <a:rPr sz="1100" spc="-10" dirty="0">
                <a:solidFill>
                  <a:schemeClr val="bg1"/>
                </a:solidFill>
                <a:latin typeface="Calibri"/>
                <a:cs typeface="Calibri"/>
              </a:rPr>
              <a:t>University prospectuses, 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websites</a:t>
            </a:r>
            <a:r>
              <a:rPr sz="1100" spc="-25" dirty="0">
                <a:solidFill>
                  <a:schemeClr val="bg1"/>
                </a:solidFill>
                <a:latin typeface="Calibri"/>
                <a:cs typeface="Calibri"/>
              </a:rPr>
              <a:t> and </a:t>
            </a: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admissions</a:t>
            </a:r>
            <a:r>
              <a:rPr sz="11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chemeClr val="bg1"/>
                </a:solidFill>
                <a:latin typeface="Calibri"/>
                <a:cs typeface="Calibri"/>
              </a:rPr>
              <a:t>tutors</a:t>
            </a:r>
            <a:endParaRPr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00805" y="3352038"/>
            <a:ext cx="268605" cy="268605"/>
          </a:xfrm>
          <a:custGeom>
            <a:avLst/>
            <a:gdLst/>
            <a:ahLst/>
            <a:cxnLst/>
            <a:rect l="l" t="t" r="r" b="b"/>
            <a:pathLst>
              <a:path w="268604" h="268604">
                <a:moveTo>
                  <a:pt x="0" y="268224"/>
                </a:moveTo>
                <a:lnTo>
                  <a:pt x="268224" y="268224"/>
                </a:lnTo>
                <a:lnTo>
                  <a:pt x="268224" y="0"/>
                </a:lnTo>
                <a:lnTo>
                  <a:pt x="0" y="0"/>
                </a:lnTo>
                <a:lnTo>
                  <a:pt x="0" y="26822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852417" y="3294710"/>
            <a:ext cx="955040" cy="365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Institution</a:t>
            </a:r>
            <a:r>
              <a:rPr sz="11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chemeClr val="bg1"/>
                </a:solidFill>
                <a:latin typeface="Calibri"/>
                <a:cs typeface="Calibri"/>
              </a:rPr>
              <a:t>Open</a:t>
            </a:r>
            <a:endParaRPr sz="11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00" spc="-20" dirty="0">
                <a:solidFill>
                  <a:schemeClr val="bg1"/>
                </a:solidFill>
                <a:latin typeface="Calibri"/>
                <a:cs typeface="Calibri"/>
              </a:rPr>
              <a:t>Days</a:t>
            </a:r>
            <a:endParaRPr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240273" y="3352038"/>
            <a:ext cx="268605" cy="268605"/>
          </a:xfrm>
          <a:custGeom>
            <a:avLst/>
            <a:gdLst/>
            <a:ahLst/>
            <a:cxnLst/>
            <a:rect l="l" t="t" r="r" b="b"/>
            <a:pathLst>
              <a:path w="268604" h="268604">
                <a:moveTo>
                  <a:pt x="0" y="268224"/>
                </a:moveTo>
                <a:lnTo>
                  <a:pt x="268224" y="268224"/>
                </a:lnTo>
                <a:lnTo>
                  <a:pt x="268224" y="0"/>
                </a:lnTo>
                <a:lnTo>
                  <a:pt x="0" y="0"/>
                </a:lnTo>
                <a:lnTo>
                  <a:pt x="0" y="26822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691885" y="3380359"/>
            <a:ext cx="86169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Taster</a:t>
            </a:r>
            <a:r>
              <a:rPr sz="11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chemeClr val="bg1"/>
                </a:solidFill>
                <a:latin typeface="Calibri"/>
                <a:cs typeface="Calibri"/>
              </a:rPr>
              <a:t>Courses</a:t>
            </a:r>
            <a:endParaRPr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400805" y="4207002"/>
            <a:ext cx="268605" cy="268605"/>
          </a:xfrm>
          <a:custGeom>
            <a:avLst/>
            <a:gdLst/>
            <a:ahLst/>
            <a:cxnLst/>
            <a:rect l="l" t="t" r="r" b="b"/>
            <a:pathLst>
              <a:path w="268604" h="268604">
                <a:moveTo>
                  <a:pt x="0" y="268224"/>
                </a:moveTo>
                <a:lnTo>
                  <a:pt x="268224" y="268224"/>
                </a:lnTo>
                <a:lnTo>
                  <a:pt x="268224" y="0"/>
                </a:lnTo>
                <a:lnTo>
                  <a:pt x="0" y="0"/>
                </a:lnTo>
                <a:lnTo>
                  <a:pt x="0" y="26822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852417" y="4150563"/>
            <a:ext cx="900430" cy="34964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1100" dirty="0">
                <a:solidFill>
                  <a:schemeClr val="bg1"/>
                </a:solidFill>
                <a:latin typeface="Calibri"/>
                <a:cs typeface="Calibri"/>
              </a:rPr>
              <a:t>Subject</a:t>
            </a:r>
            <a:r>
              <a:rPr sz="11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chemeClr val="bg1"/>
                </a:solidFill>
                <a:latin typeface="Calibri"/>
                <a:cs typeface="Calibri"/>
              </a:rPr>
              <a:t>specific events</a:t>
            </a:r>
            <a:endParaRPr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67C580E-BF0A-7B4F-AA9E-ECC8088A815B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47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374" y1="46076" x2="26215" y2="44946"/>
                        <a14:foregroundMark x1="27688" y1="32759" x2="27688" y2="35434"/>
                        <a14:foregroundMark x1="67747" y1="34661" x2="67305" y2="37693"/>
                        <a14:foregroundMark x1="77246" y1="33532" x2="77246" y2="46492"/>
                        <a14:foregroundMark x1="36598" y1="66290" x2="44624" y2="53329"/>
                        <a14:foregroundMark x1="30044" y1="57134" x2="46981" y2="40369"/>
                        <a14:foregroundMark x1="64948" y1="87634" x2="84315" y2="74257"/>
                        <a14:foregroundMark x1="11635" y1="72771" x2="39470" y2="91023"/>
                        <a14:foregroundMark x1="47938" y1="49881" x2="63549" y2="62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6400" y="-149520"/>
            <a:ext cx="1676285" cy="207622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055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105"/>
              </a:spcBef>
            </a:pPr>
            <a:r>
              <a:rPr dirty="0"/>
              <a:t>Ucas.com/virtual</a:t>
            </a:r>
            <a:r>
              <a:rPr spc="-80" dirty="0"/>
              <a:t> </a:t>
            </a:r>
            <a:r>
              <a:rPr spc="-20" dirty="0"/>
              <a:t>tours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28750"/>
            <a:ext cx="5257800" cy="3714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620880-3729-F648-85F5-7F78F5375D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4374" y1="46076" x2="26215" y2="44946"/>
                        <a14:foregroundMark x1="27688" y1="32759" x2="27688" y2="35434"/>
                        <a14:foregroundMark x1="67747" y1="34661" x2="67305" y2="37693"/>
                        <a14:foregroundMark x1="77246" y1="33532" x2="77246" y2="46492"/>
                        <a14:foregroundMark x1="36598" y1="66290" x2="44624" y2="53329"/>
                        <a14:foregroundMark x1="30044" y1="57134" x2="46981" y2="40369"/>
                        <a14:foregroundMark x1="64948" y1="87634" x2="84315" y2="74257"/>
                        <a14:foregroundMark x1="11635" y1="72771" x2="39470" y2="91023"/>
                        <a14:foregroundMark x1="47938" y1="49881" x2="63549" y2="62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800" y="-95250"/>
            <a:ext cx="1676285" cy="207622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668" y="39370"/>
            <a:ext cx="6199987" cy="1038046"/>
          </a:xfrm>
          <a:prstGeom prst="rect">
            <a:avLst/>
          </a:prstGeom>
        </p:spPr>
        <p:txBody>
          <a:bodyPr vert="horz" wrap="square" lIns="0" tIns="74929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latin typeface="Calibri"/>
                <a:cs typeface="Calibri"/>
              </a:rPr>
              <a:t>What</a:t>
            </a:r>
            <a:r>
              <a:rPr sz="2300" b="1" spc="-5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type</a:t>
            </a:r>
            <a:r>
              <a:rPr sz="2300" b="1" spc="-4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of</a:t>
            </a:r>
            <a:r>
              <a:rPr sz="2300" b="1" spc="-5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student</a:t>
            </a:r>
            <a:endParaRPr sz="2300">
              <a:latin typeface="Calibri"/>
              <a:cs typeface="Calibri"/>
            </a:endParaRPr>
          </a:p>
          <a:p>
            <a:pPr marL="48895">
              <a:lnSpc>
                <a:spcPct val="100000"/>
              </a:lnSpc>
            </a:pPr>
            <a:r>
              <a:rPr sz="2300" b="1" dirty="0">
                <a:latin typeface="Calibri"/>
                <a:cs typeface="Calibri"/>
              </a:rPr>
              <a:t>are</a:t>
            </a:r>
            <a:r>
              <a:rPr sz="2300" b="1" spc="-5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they</a:t>
            </a:r>
            <a:r>
              <a:rPr sz="2300" b="1" spc="-5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looking</a:t>
            </a:r>
            <a:r>
              <a:rPr sz="2300" b="1" spc="-45" dirty="0">
                <a:latin typeface="Calibri"/>
                <a:cs typeface="Calibri"/>
              </a:rPr>
              <a:t> </a:t>
            </a:r>
            <a:r>
              <a:rPr sz="2300" b="1" spc="-20" dirty="0">
                <a:latin typeface="Calibri"/>
                <a:cs typeface="Calibri"/>
              </a:rPr>
              <a:t>for?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3644" y="1230884"/>
            <a:ext cx="2926080" cy="35382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69875" marR="220979" indent="-257810">
              <a:lnSpc>
                <a:spcPts val="1300"/>
              </a:lnSpc>
              <a:spcBef>
                <a:spcPts val="260"/>
              </a:spcBef>
              <a:buFont typeface="Arial"/>
              <a:buChar char="•"/>
              <a:tabLst>
                <a:tab pos="269875" algn="l"/>
              </a:tabLs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Does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basic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demands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subject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spec.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evidence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passion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enthusiasm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subject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35"/>
              </a:spcBef>
              <a:buClr>
                <a:srgbClr val="FFFFFF"/>
              </a:buClr>
              <a:buFont typeface="Arial"/>
              <a:buChar char="•"/>
            </a:pPr>
            <a:endParaRPr sz="1200">
              <a:latin typeface="Calibri"/>
              <a:cs typeface="Calibri"/>
            </a:endParaRPr>
          </a:p>
          <a:p>
            <a:pPr marL="269875" indent="-257175">
              <a:lnSpc>
                <a:spcPct val="100000"/>
              </a:lnSpc>
              <a:buFont typeface="Arial"/>
              <a:buChar char="•"/>
              <a:tabLst>
                <a:tab pos="269875" algn="l"/>
              </a:tabLs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self-starter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reads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on their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own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initiative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5"/>
              </a:spcBef>
              <a:buClr>
                <a:srgbClr val="FFFFFF"/>
              </a:buClr>
              <a:buFont typeface="Arial"/>
              <a:buChar char="•"/>
            </a:pPr>
            <a:endParaRPr sz="1200">
              <a:latin typeface="Calibri"/>
              <a:cs typeface="Calibri"/>
            </a:endParaRPr>
          </a:p>
          <a:p>
            <a:pPr marL="269875" marR="149860" indent="-257810">
              <a:lnSpc>
                <a:spcPts val="1300"/>
              </a:lnSpc>
              <a:buFont typeface="Arial"/>
              <a:buChar char="•"/>
              <a:tabLst>
                <a:tab pos="269875" algn="l"/>
              </a:tabLs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Learns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own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initiative/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independently,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using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resources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offer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80"/>
              </a:spcBef>
              <a:buClr>
                <a:srgbClr val="FFFFFF"/>
              </a:buClr>
              <a:buFont typeface="Arial"/>
              <a:buChar char="•"/>
            </a:pPr>
            <a:endParaRPr sz="1200">
              <a:latin typeface="Calibri"/>
              <a:cs typeface="Calibri"/>
            </a:endParaRPr>
          </a:p>
          <a:p>
            <a:pPr marL="269875" marR="154305" indent="-257810">
              <a:lnSpc>
                <a:spcPct val="90100"/>
              </a:lnSpc>
              <a:buFont typeface="Arial"/>
              <a:buChar char="•"/>
              <a:tabLst>
                <a:tab pos="269875" algn="l"/>
              </a:tabLs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Follows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ideas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leads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suggested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by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school</a:t>
            </a:r>
            <a:r>
              <a:rPr sz="1200" spc="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learning</a:t>
            </a:r>
            <a:r>
              <a:rPr sz="120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teachers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outside lessons.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5"/>
              </a:spcBef>
              <a:buClr>
                <a:srgbClr val="FFFFFF"/>
              </a:buClr>
              <a:buFont typeface="Arial"/>
              <a:buChar char="•"/>
            </a:pPr>
            <a:endParaRPr sz="1200">
              <a:latin typeface="Calibri"/>
              <a:cs typeface="Calibri"/>
            </a:endParaRPr>
          </a:p>
          <a:p>
            <a:pPr marL="269875" marR="5080" indent="-257810">
              <a:lnSpc>
                <a:spcPts val="1300"/>
              </a:lnSpc>
              <a:buFont typeface="Arial"/>
              <a:buChar char="•"/>
              <a:tabLst>
                <a:tab pos="269875" algn="l"/>
              </a:tabLs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developed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particular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areas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interest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within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subject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explored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genuine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enthusiasm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95"/>
              </a:spcBef>
              <a:buClr>
                <a:srgbClr val="FFFFFF"/>
              </a:buClr>
              <a:buFont typeface="Arial"/>
              <a:buChar char="•"/>
            </a:pPr>
            <a:endParaRPr sz="1200">
              <a:latin typeface="Calibri"/>
              <a:cs typeface="Calibri"/>
            </a:endParaRPr>
          </a:p>
          <a:p>
            <a:pPr marL="269875" marR="389255" indent="-257810">
              <a:lnSpc>
                <a:spcPts val="1300"/>
              </a:lnSpc>
              <a:buFont typeface="Arial"/>
              <a:buChar char="•"/>
              <a:tabLst>
                <a:tab pos="269875" algn="l"/>
              </a:tabLs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developed</a:t>
            </a:r>
            <a:r>
              <a:rPr sz="1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new areas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interest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outside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specification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B3D330B2-47B7-7C43-8A84-9320EFB14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99046"/>
            <a:ext cx="2286000" cy="32444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3D7B35-7B61-604B-92E8-9DED0D8E5E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4374" y1="46076" x2="26215" y2="44946"/>
                        <a14:foregroundMark x1="27688" y1="32759" x2="27688" y2="35434"/>
                        <a14:foregroundMark x1="67747" y1="34661" x2="67305" y2="37693"/>
                        <a14:foregroundMark x1="77246" y1="33532" x2="77246" y2="46492"/>
                        <a14:foregroundMark x1="36598" y1="66290" x2="44624" y2="53329"/>
                        <a14:foregroundMark x1="30044" y1="57134" x2="46981" y2="40369"/>
                        <a14:foregroundMark x1="64948" y1="87634" x2="84315" y2="74257"/>
                        <a14:foregroundMark x1="11635" y1="72771" x2="39470" y2="91023"/>
                        <a14:foregroundMark x1="47938" y1="49881" x2="63549" y2="62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99850" y="-95250"/>
            <a:ext cx="1676285" cy="207622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668" y="39370"/>
            <a:ext cx="6199987" cy="1038046"/>
          </a:xfrm>
          <a:prstGeom prst="rect">
            <a:avLst/>
          </a:prstGeom>
        </p:spPr>
        <p:txBody>
          <a:bodyPr vert="horz" wrap="square" lIns="0" tIns="66750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105"/>
              </a:spcBef>
            </a:pPr>
            <a:r>
              <a:rPr dirty="0"/>
              <a:t>Supra-</a:t>
            </a:r>
            <a:r>
              <a:rPr spc="-75" dirty="0"/>
              <a:t> </a:t>
            </a:r>
            <a:r>
              <a:rPr dirty="0"/>
              <a:t>Curricular</a:t>
            </a:r>
            <a:r>
              <a:rPr spc="-75" dirty="0"/>
              <a:t> </a:t>
            </a:r>
            <a:r>
              <a:rPr spc="-10" dirty="0"/>
              <a:t>Activities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7325" y="645389"/>
            <a:ext cx="1750060" cy="1590040"/>
            <a:chOff x="294131" y="1120139"/>
            <a:chExt cx="1750060" cy="15900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131" y="1120139"/>
              <a:ext cx="1080516" cy="14218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4795" y="1359407"/>
              <a:ext cx="1008888" cy="135026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60299" y="2234921"/>
            <a:ext cx="1317625" cy="23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Academic</a:t>
            </a:r>
            <a:r>
              <a:rPr sz="135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35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2651" y="2917112"/>
            <a:ext cx="4356004" cy="1542288"/>
            <a:chOff x="78818" y="2906444"/>
            <a:chExt cx="4356004" cy="1542288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818" y="2906444"/>
              <a:ext cx="2420112" cy="15422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479" y="2906444"/>
              <a:ext cx="1851343" cy="129235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49388" y="4450867"/>
            <a:ext cx="63690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0" dirty="0">
                <a:solidFill>
                  <a:srgbClr val="FFFFFF"/>
                </a:solidFill>
                <a:latin typeface="Calibri"/>
                <a:cs typeface="Calibri"/>
              </a:rPr>
              <a:t>Podcasts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32763" y="4289365"/>
            <a:ext cx="2079467" cy="4417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350" spc="-10" dirty="0">
                <a:solidFill>
                  <a:srgbClr val="FFFFFF"/>
                </a:solidFill>
                <a:latin typeface="Calibri"/>
                <a:cs typeface="Calibri"/>
              </a:rPr>
              <a:t>Newspapers</a:t>
            </a:r>
            <a:r>
              <a:rPr sz="135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3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lang="en-GB" sz="1350" spc="-25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135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alibri"/>
                <a:cs typeface="Calibri"/>
              </a:rPr>
              <a:t>websites</a:t>
            </a:r>
            <a:endParaRPr sz="1350" dirty="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31919" y="2056131"/>
            <a:ext cx="2238756" cy="95250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970842" y="3125379"/>
            <a:ext cx="135636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Essay</a:t>
            </a:r>
            <a:r>
              <a:rPr sz="135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alibri"/>
                <a:cs typeface="Calibri"/>
              </a:rPr>
              <a:t>competitions</a:t>
            </a:r>
            <a:endParaRPr sz="1350" dirty="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41804" y="1082039"/>
            <a:ext cx="2095499" cy="139446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320798" y="2489454"/>
            <a:ext cx="19558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0" dirty="0">
                <a:solidFill>
                  <a:srgbClr val="FFFFFF"/>
                </a:solidFill>
                <a:latin typeface="Calibri"/>
                <a:cs typeface="Calibri"/>
              </a:rPr>
              <a:t>Undergraduate</a:t>
            </a:r>
            <a:r>
              <a:rPr sz="135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r>
              <a:rPr sz="135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FFFFFF"/>
                </a:solidFill>
                <a:latin typeface="Calibri"/>
                <a:cs typeface="Calibri"/>
              </a:rPr>
              <a:t>lists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62399" y="3688256"/>
            <a:ext cx="2239009" cy="75468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904484" y="4470841"/>
            <a:ext cx="148907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Lectures</a:t>
            </a:r>
            <a:r>
              <a:rPr sz="135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35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FFFFFF"/>
                </a:solidFill>
                <a:latin typeface="Calibri"/>
                <a:cs typeface="Calibri"/>
              </a:rPr>
              <a:t>MOOCs</a:t>
            </a:r>
            <a:endParaRPr sz="1350" dirty="0">
              <a:latin typeface="Calibri"/>
              <a:cs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743DD4F-5039-C242-9A02-2B443E1F2009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47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4374" y1="46076" x2="26215" y2="44946"/>
                        <a14:foregroundMark x1="27688" y1="32759" x2="27688" y2="35434"/>
                        <a14:foregroundMark x1="67747" y1="34661" x2="67305" y2="37693"/>
                        <a14:foregroundMark x1="77246" y1="33532" x2="77246" y2="46492"/>
                        <a14:foregroundMark x1="36598" y1="66290" x2="44624" y2="53329"/>
                        <a14:foregroundMark x1="30044" y1="57134" x2="46981" y2="40369"/>
                        <a14:foregroundMark x1="64948" y1="87634" x2="84315" y2="74257"/>
                        <a14:foregroundMark x1="11635" y1="72771" x2="39470" y2="91023"/>
                        <a14:foregroundMark x1="47938" y1="49881" x2="63549" y2="62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6767" y="-153454"/>
            <a:ext cx="1676285" cy="207622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6681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05"/>
              </a:spcBef>
            </a:pPr>
            <a:r>
              <a:rPr dirty="0"/>
              <a:t>The</a:t>
            </a:r>
            <a:r>
              <a:rPr spc="-40" dirty="0"/>
              <a:t> </a:t>
            </a:r>
            <a:r>
              <a:rPr dirty="0"/>
              <a:t>Russell</a:t>
            </a:r>
            <a:r>
              <a:rPr spc="-40" dirty="0"/>
              <a:t> </a:t>
            </a:r>
            <a:r>
              <a:rPr dirty="0"/>
              <a:t>Group</a:t>
            </a:r>
            <a:r>
              <a:rPr spc="-35" dirty="0"/>
              <a:t> </a:t>
            </a:r>
            <a:r>
              <a:rPr spc="-10" dirty="0"/>
              <a:t>Universities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9509" y="1397635"/>
            <a:ext cx="5564505" cy="3706495"/>
            <a:chOff x="527304" y="1214627"/>
            <a:chExt cx="5564505" cy="37064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7304" y="1214627"/>
              <a:ext cx="2052827" cy="37063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0276" y="1239011"/>
              <a:ext cx="3121152" cy="3659124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02F8271-3D4C-6445-93CE-EE0973BE049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4374" y1="46076" x2="26215" y2="44946"/>
                        <a14:foregroundMark x1="27688" y1="32759" x2="27688" y2="35434"/>
                        <a14:foregroundMark x1="67747" y1="34661" x2="67305" y2="37693"/>
                        <a14:foregroundMark x1="77246" y1="33532" x2="77246" y2="46492"/>
                        <a14:foregroundMark x1="36598" y1="66290" x2="44624" y2="53329"/>
                        <a14:foregroundMark x1="30044" y1="57134" x2="46981" y2="40369"/>
                        <a14:foregroundMark x1="64948" y1="87634" x2="84315" y2="74257"/>
                        <a14:foregroundMark x1="11635" y1="72771" x2="39470" y2="91023"/>
                        <a14:foregroundMark x1="47938" y1="49881" x2="63549" y2="62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6400" y="-95250"/>
            <a:ext cx="1447685" cy="1793081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668" y="39370"/>
            <a:ext cx="6199987" cy="1038046"/>
          </a:xfrm>
          <a:prstGeom prst="rect">
            <a:avLst/>
          </a:prstGeom>
        </p:spPr>
        <p:txBody>
          <a:bodyPr vert="horz" wrap="square" lIns="0" tIns="316610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00"/>
              </a:spcBef>
            </a:pPr>
            <a:r>
              <a:rPr sz="3300" spc="-10" dirty="0"/>
              <a:t>Specialist</a:t>
            </a:r>
            <a:r>
              <a:rPr sz="3300" spc="-95" dirty="0"/>
              <a:t> </a:t>
            </a:r>
            <a:r>
              <a:rPr sz="3300" spc="-10" dirty="0"/>
              <a:t>Admissions</a:t>
            </a:r>
            <a:r>
              <a:rPr sz="3300" spc="-90" dirty="0"/>
              <a:t> </a:t>
            </a:r>
            <a:r>
              <a:rPr sz="3300" spc="-10" dirty="0"/>
              <a:t>Tests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264668" y="1238706"/>
            <a:ext cx="2713990" cy="3373754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70510" marR="122555" indent="-258445">
              <a:lnSpc>
                <a:spcPct val="80100"/>
              </a:lnSpc>
              <a:spcBef>
                <a:spcPts val="530"/>
              </a:spcBef>
              <a:buFont typeface="Arial"/>
              <a:buChar char="•"/>
              <a:tabLst>
                <a:tab pos="270510" algn="l"/>
              </a:tabLst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UCAT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LNAT-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booked independently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sat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Pearson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Centres</a:t>
            </a:r>
            <a:endParaRPr sz="1800" dirty="0">
              <a:latin typeface="Calibri"/>
              <a:cs typeface="Calibri"/>
            </a:endParaRPr>
          </a:p>
          <a:p>
            <a:pPr marL="270510" indent="-257810">
              <a:lnSpc>
                <a:spcPct val="100000"/>
              </a:lnSpc>
              <a:buFont typeface="Arial"/>
              <a:buChar char="•"/>
              <a:tabLst>
                <a:tab pos="27051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Oxford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Admissions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Tests</a:t>
            </a:r>
            <a:endParaRPr sz="1800" dirty="0">
              <a:latin typeface="Calibri"/>
              <a:cs typeface="Calibri"/>
            </a:endParaRPr>
          </a:p>
          <a:p>
            <a:pPr marL="270510" marR="5080" indent="-258445">
              <a:lnSpc>
                <a:spcPct val="80000"/>
              </a:lnSpc>
              <a:spcBef>
                <a:spcPts val="434"/>
              </a:spcBef>
              <a:buFont typeface="Arial"/>
              <a:buChar char="•"/>
              <a:tabLst>
                <a:tab pos="27051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Registration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deadline,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end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September,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taken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in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school</a:t>
            </a:r>
            <a:endParaRPr sz="1800" dirty="0">
              <a:latin typeface="Calibri"/>
              <a:cs typeface="Calibri"/>
            </a:endParaRPr>
          </a:p>
          <a:p>
            <a:pPr marL="270510" marR="233679" indent="-258445">
              <a:lnSpc>
                <a:spcPct val="80000"/>
              </a:lnSpc>
              <a:spcBef>
                <a:spcPts val="430"/>
              </a:spcBef>
              <a:buFont typeface="Arial"/>
              <a:buChar char="•"/>
              <a:tabLst>
                <a:tab pos="27051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Cambridge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Tests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taken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school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part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interview process.</a:t>
            </a:r>
            <a:endParaRPr sz="1800" dirty="0">
              <a:latin typeface="Calibri"/>
              <a:cs typeface="Calibri"/>
            </a:endParaRPr>
          </a:p>
          <a:p>
            <a:pPr marL="270510" marR="221615" indent="-258445">
              <a:lnSpc>
                <a:spcPct val="80000"/>
              </a:lnSpc>
              <a:spcBef>
                <a:spcPts val="434"/>
              </a:spcBef>
              <a:buFont typeface="Arial"/>
              <a:buChar char="•"/>
              <a:tabLst>
                <a:tab pos="27051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highly competitive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universities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online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tests.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82357" y="2266950"/>
            <a:ext cx="3063240" cy="2408555"/>
            <a:chOff x="336804" y="1807464"/>
            <a:chExt cx="3063240" cy="24085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6804" y="2221992"/>
              <a:ext cx="1435100" cy="19939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2243" y="1807464"/>
              <a:ext cx="1447800" cy="217170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CC3105D-AF1B-CA4D-98FE-6627A794C5E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4374" y1="46076" x2="26215" y2="44946"/>
                        <a14:foregroundMark x1="27688" y1="32759" x2="27688" y2="35434"/>
                        <a14:foregroundMark x1="67747" y1="34661" x2="67305" y2="37693"/>
                        <a14:foregroundMark x1="77246" y1="33532" x2="77246" y2="46492"/>
                        <a14:foregroundMark x1="36598" y1="66290" x2="44624" y2="53329"/>
                        <a14:foregroundMark x1="30044" y1="57134" x2="46981" y2="40369"/>
                        <a14:foregroundMark x1="64948" y1="87634" x2="84315" y2="74257"/>
                        <a14:foregroundMark x1="11635" y1="72771" x2="39470" y2="91023"/>
                        <a14:foregroundMark x1="47938" y1="49881" x2="63549" y2="62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1715" y="-95250"/>
            <a:ext cx="1676285" cy="207622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51434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7924" y="141065"/>
            <a:ext cx="1536700" cy="962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2090" marR="5080" indent="-200025">
              <a:lnSpc>
                <a:spcPct val="100699"/>
              </a:lnSpc>
              <a:spcBef>
                <a:spcPts val="95"/>
              </a:spcBef>
            </a:pPr>
            <a:r>
              <a:rPr sz="3050" spc="-10" dirty="0">
                <a:solidFill>
                  <a:srgbClr val="FFFFFF"/>
                </a:solidFill>
                <a:latin typeface="Calibri"/>
                <a:cs typeface="Calibri"/>
              </a:rPr>
              <a:t>Predicted Grades</a:t>
            </a:r>
            <a:endParaRPr sz="30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53895" y="429619"/>
            <a:ext cx="3590290" cy="2610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9860" indent="-13716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49860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Realistically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Optimistic</a:t>
            </a:r>
            <a:endParaRPr sz="1600" dirty="0">
              <a:latin typeface="Calibri"/>
              <a:cs typeface="Calibri"/>
            </a:endParaRPr>
          </a:p>
          <a:p>
            <a:pPr marL="149860" marR="71755" indent="-137795">
              <a:lnSpc>
                <a:spcPct val="80100"/>
              </a:lnSpc>
              <a:spcBef>
                <a:spcPts val="380"/>
              </a:spcBef>
              <a:buFont typeface="Arial"/>
              <a:buChar char="•"/>
              <a:tabLst>
                <a:tab pos="149860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evidence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students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shown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under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exam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conditions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across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course</a:t>
            </a:r>
            <a:endParaRPr sz="1600" dirty="0">
              <a:latin typeface="Calibri"/>
              <a:cs typeface="Calibri"/>
            </a:endParaRPr>
          </a:p>
          <a:p>
            <a:pPr marL="149860" marR="5080" indent="-137795">
              <a:lnSpc>
                <a:spcPts val="1540"/>
              </a:lnSpc>
              <a:spcBef>
                <a:spcPts val="370"/>
              </a:spcBef>
              <a:buFont typeface="Arial"/>
              <a:buChar char="•"/>
              <a:tabLst>
                <a:tab pos="149860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Those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intending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early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applicants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achieving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professional predictions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least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grades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end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of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Year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endParaRPr sz="1600" dirty="0">
              <a:latin typeface="Calibri"/>
              <a:cs typeface="Calibri"/>
            </a:endParaRPr>
          </a:p>
          <a:p>
            <a:pPr marL="149860" marR="233679" indent="-137795">
              <a:lnSpc>
                <a:spcPts val="1540"/>
              </a:lnSpc>
              <a:spcBef>
                <a:spcPts val="370"/>
              </a:spcBef>
              <a:buFont typeface="Arial"/>
              <a:buChar char="•"/>
              <a:tabLst>
                <a:tab pos="149860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start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June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Y12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issue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provisional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predicted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grades</a:t>
            </a:r>
            <a:endParaRPr sz="1600" dirty="0">
              <a:latin typeface="Calibri"/>
              <a:cs typeface="Calibri"/>
            </a:endParaRPr>
          </a:p>
          <a:p>
            <a:pPr marL="149860" marR="47625" indent="-137795">
              <a:lnSpc>
                <a:spcPts val="1540"/>
              </a:lnSpc>
              <a:spcBef>
                <a:spcPts val="375"/>
              </a:spcBef>
              <a:buFont typeface="Arial"/>
              <a:buChar char="•"/>
              <a:tabLst>
                <a:tab pos="149860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Two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sub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increase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professional </a:t>
            </a:r>
            <a:r>
              <a:rPr sz="1600" spc="-10" dirty="0">
                <a:solidFill>
                  <a:schemeClr val="bg1"/>
                </a:solidFill>
                <a:latin typeface="Calibri"/>
                <a:cs typeface="Calibri"/>
              </a:rPr>
              <a:t>predictions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857" y="3114864"/>
            <a:ext cx="6082285" cy="1875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06EA45-1535-6745-929B-ADD5309DFE4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4374" y1="46076" x2="26215" y2="44946"/>
                        <a14:foregroundMark x1="27688" y1="32759" x2="27688" y2="35434"/>
                        <a14:foregroundMark x1="67747" y1="34661" x2="67305" y2="37693"/>
                        <a14:foregroundMark x1="77246" y1="33532" x2="77246" y2="46492"/>
                        <a14:foregroundMark x1="36598" y1="66290" x2="44624" y2="53329"/>
                        <a14:foregroundMark x1="30044" y1="57134" x2="46981" y2="40369"/>
                        <a14:foregroundMark x1="64948" y1="87634" x2="84315" y2="74257"/>
                        <a14:foregroundMark x1="11635" y1="72771" x2="39470" y2="91023"/>
                        <a14:foregroundMark x1="47938" y1="49881" x2="63549" y2="62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0986" y="-96035"/>
            <a:ext cx="1676285" cy="207622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307" y="187452"/>
            <a:ext cx="3220974" cy="7719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668" y="39370"/>
            <a:ext cx="6199987" cy="1038046"/>
          </a:xfrm>
          <a:prstGeom prst="rect">
            <a:avLst/>
          </a:prstGeom>
        </p:spPr>
        <p:txBody>
          <a:bodyPr vert="horz" wrap="square" lIns="0" tIns="243458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100"/>
              </a:spcBef>
            </a:pPr>
            <a:r>
              <a:rPr sz="2700" b="1" spc="-10" dirty="0">
                <a:latin typeface="Calibri"/>
                <a:cs typeface="Calibri"/>
              </a:rPr>
              <a:t>Personal</a:t>
            </a:r>
            <a:r>
              <a:rPr sz="2700" b="1" spc="-10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statement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0939" y="1216533"/>
            <a:ext cx="2868930" cy="356362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64769" algn="just">
              <a:lnSpc>
                <a:spcPct val="100000"/>
              </a:lnSpc>
              <a:spcBef>
                <a:spcPts val="795"/>
              </a:spcBef>
            </a:pPr>
            <a:r>
              <a:rPr sz="1500" b="1" spc="-4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E36C09"/>
                </a:solidFill>
                <a:latin typeface="Calibri"/>
                <a:cs typeface="Calibri"/>
              </a:rPr>
              <a:t>4,000</a:t>
            </a:r>
            <a:r>
              <a:rPr sz="1500" b="1" spc="-2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E36C09"/>
                </a:solidFill>
                <a:latin typeface="Calibri"/>
                <a:cs typeface="Calibri"/>
              </a:rPr>
              <a:t>characters</a:t>
            </a:r>
            <a:endParaRPr sz="1500" dirty="0">
              <a:latin typeface="Calibri"/>
              <a:cs typeface="Calibri"/>
            </a:endParaRPr>
          </a:p>
          <a:p>
            <a:pPr marL="12700" marR="16510" algn="just">
              <a:lnSpc>
                <a:spcPts val="1620"/>
              </a:lnSpc>
              <a:spcBef>
                <a:spcPts val="900"/>
              </a:spcBef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Applicant’s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opportunity</a:t>
            </a:r>
            <a:r>
              <a:rPr sz="15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show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why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she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good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candidate</a:t>
            </a:r>
            <a:r>
              <a:rPr sz="1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course</a:t>
            </a:r>
            <a:endParaRPr sz="15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55"/>
              </a:spcBef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Focus</a:t>
            </a:r>
            <a:r>
              <a:rPr sz="1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sz="1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75%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academic</a:t>
            </a:r>
            <a:endParaRPr sz="1500" dirty="0">
              <a:latin typeface="Calibri"/>
              <a:cs typeface="Calibri"/>
            </a:endParaRPr>
          </a:p>
          <a:p>
            <a:pPr marL="12700" marR="5080">
              <a:lnSpc>
                <a:spcPts val="1620"/>
              </a:lnSpc>
              <a:spcBef>
                <a:spcPts val="385"/>
              </a:spcBef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Proof</a:t>
            </a:r>
            <a:r>
              <a:rPr sz="15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read</a:t>
            </a:r>
            <a:r>
              <a:rPr sz="15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spelling,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grammar</a:t>
            </a:r>
            <a:r>
              <a:rPr sz="15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sense</a:t>
            </a:r>
            <a:endParaRPr sz="1500" dirty="0">
              <a:latin typeface="Calibri"/>
              <a:cs typeface="Calibri"/>
            </a:endParaRPr>
          </a:p>
          <a:p>
            <a:pPr marL="12700" marR="265430">
              <a:lnSpc>
                <a:spcPts val="1620"/>
              </a:lnSpc>
              <a:spcBef>
                <a:spcPts val="360"/>
              </a:spcBef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Lots</a:t>
            </a:r>
            <a:r>
              <a:rPr sz="15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guidance</a:t>
            </a:r>
            <a:r>
              <a:rPr sz="15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school,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1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guidance</a:t>
            </a:r>
            <a:r>
              <a:rPr sz="15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tutor</a:t>
            </a:r>
            <a:r>
              <a:rPr sz="15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perhaps</a:t>
            </a:r>
            <a:r>
              <a:rPr sz="1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relevant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subject teacher.</a:t>
            </a:r>
            <a:endParaRPr sz="1500" dirty="0">
              <a:latin typeface="Calibri"/>
              <a:cs typeface="Calibri"/>
            </a:endParaRPr>
          </a:p>
          <a:p>
            <a:pPr marL="12700">
              <a:lnSpc>
                <a:spcPts val="1710"/>
              </a:lnSpc>
              <a:spcBef>
                <a:spcPts val="160"/>
              </a:spcBef>
            </a:pP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sz="15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5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student’s</a:t>
            </a:r>
            <a:r>
              <a:rPr sz="15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own</a:t>
            </a:r>
            <a:r>
              <a:rPr sz="15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Calibri"/>
                <a:cs typeface="Calibri"/>
              </a:rPr>
              <a:t>work:</a:t>
            </a:r>
            <a:endParaRPr sz="1500" dirty="0">
              <a:latin typeface="Calibri"/>
              <a:cs typeface="Calibri"/>
            </a:endParaRPr>
          </a:p>
          <a:p>
            <a:pPr marL="12700">
              <a:lnSpc>
                <a:spcPts val="1710"/>
              </a:lnSpc>
            </a:pPr>
            <a:r>
              <a:rPr sz="15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Beware</a:t>
            </a:r>
            <a:r>
              <a:rPr sz="1500" b="1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5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plagiarism</a:t>
            </a:r>
            <a:endParaRPr sz="1500" dirty="0">
              <a:latin typeface="Calibri"/>
              <a:cs typeface="Calibri"/>
            </a:endParaRPr>
          </a:p>
          <a:p>
            <a:pPr marL="12700" marR="19685">
              <a:lnSpc>
                <a:spcPts val="1620"/>
              </a:lnSpc>
              <a:spcBef>
                <a:spcPts val="385"/>
              </a:spcBef>
            </a:pPr>
            <a:r>
              <a:rPr sz="15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Beware</a:t>
            </a:r>
            <a:r>
              <a:rPr sz="1500" b="1" u="sng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5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asking</a:t>
            </a:r>
            <a:r>
              <a:rPr sz="1500" b="1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5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those</a:t>
            </a:r>
            <a:r>
              <a:rPr sz="1500" b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5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who</a:t>
            </a:r>
            <a:r>
              <a:rPr sz="1500" b="1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5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are</a:t>
            </a:r>
            <a:r>
              <a:rPr sz="1500" b="1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5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out</a:t>
            </a:r>
            <a:r>
              <a:rPr sz="1500" b="1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of</a:t>
            </a:r>
            <a:r>
              <a:rPr sz="15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date.</a:t>
            </a:r>
            <a:endParaRPr sz="15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9000" y="1961388"/>
            <a:ext cx="3244596" cy="22905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847412-4344-F749-8063-400A4093B26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4374" y1="46076" x2="26215" y2="44946"/>
                        <a14:foregroundMark x1="27688" y1="32759" x2="27688" y2="35434"/>
                        <a14:foregroundMark x1="67747" y1="34661" x2="67305" y2="37693"/>
                        <a14:foregroundMark x1="77246" y1="33532" x2="77246" y2="46492"/>
                        <a14:foregroundMark x1="36598" y1="66290" x2="44624" y2="53329"/>
                        <a14:foregroundMark x1="30044" y1="57134" x2="46981" y2="40369"/>
                        <a14:foregroundMark x1="64948" y1="87634" x2="84315" y2="74257"/>
                        <a14:foregroundMark x1="11635" y1="72771" x2="39470" y2="91023"/>
                        <a14:foregroundMark x1="47938" y1="49881" x2="63549" y2="62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2195" y="-78753"/>
            <a:ext cx="1676285" cy="207622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668" y="39370"/>
            <a:ext cx="6199987" cy="1038046"/>
          </a:xfrm>
          <a:prstGeom prst="rect">
            <a:avLst/>
          </a:prstGeom>
        </p:spPr>
        <p:txBody>
          <a:bodyPr vert="horz" wrap="square" lIns="0" tIns="316610" rIns="0" bIns="0" rtlCol="0">
            <a:spAutoFit/>
          </a:bodyPr>
          <a:lstStyle/>
          <a:p>
            <a:pPr marL="150368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Personal</a:t>
            </a:r>
            <a:r>
              <a:rPr sz="3300" spc="-135" dirty="0"/>
              <a:t> </a:t>
            </a:r>
            <a:r>
              <a:rPr sz="3300" spc="-10" dirty="0"/>
              <a:t>Statement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276600" y="1496514"/>
            <a:ext cx="2454148" cy="3425938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55"/>
              </a:spcBef>
              <a:buAutoNum type="arabicPeriod"/>
              <a:tabLst>
                <a:tab pos="354965" algn="l"/>
              </a:tabLst>
            </a:pPr>
            <a:r>
              <a:rPr lang="en-GB" sz="1600" dirty="0">
                <a:solidFill>
                  <a:schemeClr val="bg1"/>
                </a:solidFill>
              </a:rPr>
              <a:t>Why do you want to study this course or subject? </a:t>
            </a:r>
          </a:p>
          <a:p>
            <a:pPr marL="354965" indent="-342265">
              <a:lnSpc>
                <a:spcPct val="100000"/>
              </a:lnSpc>
              <a:spcBef>
                <a:spcPts val="555"/>
              </a:spcBef>
              <a:buAutoNum type="arabicPeriod"/>
              <a:tabLst>
                <a:tab pos="354965" algn="l"/>
              </a:tabLst>
            </a:pPr>
            <a:r>
              <a:rPr lang="en-GB" sz="1600" dirty="0">
                <a:solidFill>
                  <a:schemeClr val="bg1"/>
                </a:solidFill>
              </a:rPr>
              <a:t>How have your qualifications and studies helped you to prepare for this course or subject? </a:t>
            </a:r>
          </a:p>
          <a:p>
            <a:pPr marL="354965" indent="-342265">
              <a:lnSpc>
                <a:spcPct val="100000"/>
              </a:lnSpc>
              <a:spcBef>
                <a:spcPts val="555"/>
              </a:spcBef>
              <a:buAutoNum type="arabicPeriod"/>
              <a:tabLst>
                <a:tab pos="354965" algn="l"/>
              </a:tabLst>
            </a:pPr>
            <a:r>
              <a:rPr lang="en-GB" sz="1600" dirty="0">
                <a:solidFill>
                  <a:schemeClr val="bg1"/>
                </a:solidFill>
              </a:rPr>
              <a:t>What else have you done to prepare outside of education, and why are these experiences useful?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36" y="1434057"/>
            <a:ext cx="3121064" cy="34259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8C5FFD-372E-5242-8404-ED5D8D3FDFB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4374" y1="46076" x2="26215" y2="44946"/>
                        <a14:foregroundMark x1="27688" y1="32759" x2="27688" y2="35434"/>
                        <a14:foregroundMark x1="67747" y1="34661" x2="67305" y2="37693"/>
                        <a14:foregroundMark x1="77246" y1="33532" x2="77246" y2="46492"/>
                        <a14:foregroundMark x1="36598" y1="66290" x2="44624" y2="53329"/>
                        <a14:foregroundMark x1="30044" y1="57134" x2="46981" y2="40369"/>
                        <a14:foregroundMark x1="64948" y1="87634" x2="84315" y2="74257"/>
                        <a14:foregroundMark x1="11635" y1="72771" x2="39470" y2="91023"/>
                        <a14:foregroundMark x1="47938" y1="49881" x2="63549" y2="62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800" y="-95250"/>
            <a:ext cx="1676285" cy="207622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39" y="201168"/>
            <a:ext cx="3922014" cy="7719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555" rIns="0" bIns="0" rtlCol="0">
            <a:spAutoFit/>
          </a:bodyPr>
          <a:lstStyle/>
          <a:p>
            <a:pPr marL="123189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E6DFEB"/>
                </a:solidFill>
              </a:rPr>
              <a:t>Previous</a:t>
            </a:r>
            <a:r>
              <a:rPr sz="2700" spc="-95" dirty="0">
                <a:solidFill>
                  <a:srgbClr val="E6DFEB"/>
                </a:solidFill>
              </a:rPr>
              <a:t> </a:t>
            </a:r>
            <a:r>
              <a:rPr sz="2700" dirty="0">
                <a:solidFill>
                  <a:srgbClr val="E6DFEB"/>
                </a:solidFill>
              </a:rPr>
              <a:t>Post</a:t>
            </a:r>
            <a:r>
              <a:rPr sz="2700" spc="-80" dirty="0">
                <a:solidFill>
                  <a:srgbClr val="E6DFEB"/>
                </a:solidFill>
              </a:rPr>
              <a:t> </a:t>
            </a:r>
            <a:r>
              <a:rPr sz="2700" dirty="0">
                <a:solidFill>
                  <a:srgbClr val="E6DFEB"/>
                </a:solidFill>
              </a:rPr>
              <a:t>18</a:t>
            </a:r>
            <a:r>
              <a:rPr sz="2700" spc="-95" dirty="0">
                <a:solidFill>
                  <a:srgbClr val="E6DFEB"/>
                </a:solidFill>
              </a:rPr>
              <a:t> </a:t>
            </a:r>
            <a:r>
              <a:rPr sz="2700" spc="-10" dirty="0">
                <a:solidFill>
                  <a:srgbClr val="E6DFEB"/>
                </a:solidFill>
              </a:rPr>
              <a:t>Options</a:t>
            </a:r>
            <a:endParaRPr sz="2700"/>
          </a:p>
        </p:txBody>
      </p:sp>
      <p:sp>
        <p:nvSpPr>
          <p:cNvPr id="4" name="object 4"/>
          <p:cNvSpPr/>
          <p:nvPr/>
        </p:nvSpPr>
        <p:spPr>
          <a:xfrm>
            <a:off x="354329" y="1396746"/>
            <a:ext cx="3961129" cy="2862580"/>
          </a:xfrm>
          <a:custGeom>
            <a:avLst/>
            <a:gdLst/>
            <a:ahLst/>
            <a:cxnLst/>
            <a:rect l="l" t="t" r="r" b="b"/>
            <a:pathLst>
              <a:path w="3961129" h="2862579">
                <a:moveTo>
                  <a:pt x="0" y="2862072"/>
                </a:moveTo>
                <a:lnTo>
                  <a:pt x="3960876" y="2862072"/>
                </a:lnTo>
                <a:lnTo>
                  <a:pt x="3960876" y="0"/>
                </a:lnTo>
                <a:lnTo>
                  <a:pt x="0" y="0"/>
                </a:lnTo>
                <a:lnTo>
                  <a:pt x="0" y="2862072"/>
                </a:lnTo>
                <a:close/>
              </a:path>
            </a:pathLst>
          </a:custGeom>
          <a:ln w="381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2917" y="1414094"/>
            <a:ext cx="364934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endParaRPr sz="1800">
              <a:latin typeface="Calibri"/>
              <a:cs typeface="Calibri"/>
            </a:endParaRPr>
          </a:p>
          <a:p>
            <a:pPr marL="355600" marR="536575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560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Employment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(with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without training)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Gap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Year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16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Globilisation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vocational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agenda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rise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tuition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fees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complex landscape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Now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potentially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20+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options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E32343-FF00-EC43-B401-A71EBC3FA91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4374" y1="46076" x2="26215" y2="44946"/>
                        <a14:foregroundMark x1="27688" y1="32759" x2="27688" y2="35434"/>
                        <a14:foregroundMark x1="67747" y1="34661" x2="67305" y2="37693"/>
                        <a14:foregroundMark x1="77246" y1="33532" x2="77246" y2="46492"/>
                        <a14:foregroundMark x1="36598" y1="66290" x2="44624" y2="53329"/>
                        <a14:foregroundMark x1="30044" y1="57134" x2="46981" y2="40369"/>
                        <a14:foregroundMark x1="64948" y1="87634" x2="84315" y2="74257"/>
                        <a14:foregroundMark x1="11635" y1="72771" x2="39470" y2="91023"/>
                        <a14:foregroundMark x1="47938" y1="49881" x2="63549" y2="62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6400" y="-149520"/>
            <a:ext cx="1676285" cy="207622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000" y="1726946"/>
            <a:ext cx="3385185" cy="3373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indent="-257175">
              <a:lnSpc>
                <a:spcPct val="100000"/>
              </a:lnSpc>
              <a:spcBef>
                <a:spcPts val="100"/>
              </a:spcBef>
              <a:buClr>
                <a:srgbClr val="E6DFEB"/>
              </a:buClr>
              <a:buFont typeface="Arial"/>
              <a:buChar char="•"/>
              <a:tabLst>
                <a:tab pos="269875" algn="l"/>
              </a:tabLst>
            </a:pPr>
            <a:r>
              <a:rPr sz="1800" spc="-10" dirty="0">
                <a:solidFill>
                  <a:srgbClr val="E6DFEB"/>
                </a:solidFill>
                <a:latin typeface="Calibri"/>
                <a:cs typeface="Calibri"/>
              </a:rPr>
              <a:t>Personalised</a:t>
            </a:r>
            <a:r>
              <a:rPr sz="1800" spc="-30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6DFEB"/>
                </a:solidFill>
                <a:latin typeface="Calibri"/>
                <a:cs typeface="Calibri"/>
              </a:rPr>
              <a:t>1:1</a:t>
            </a:r>
            <a:r>
              <a:rPr sz="1800" spc="-35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6DFEB"/>
                </a:solidFill>
                <a:latin typeface="Calibri"/>
                <a:cs typeface="Calibri"/>
              </a:rPr>
              <a:t>support</a:t>
            </a:r>
            <a:r>
              <a:rPr sz="1800" spc="-50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E6DFEB"/>
                </a:solidFill>
                <a:latin typeface="Calibri"/>
                <a:cs typeface="Calibri"/>
              </a:rPr>
              <a:t>with</a:t>
            </a:r>
            <a:endParaRPr sz="1800" dirty="0">
              <a:latin typeface="Calibri"/>
              <a:cs typeface="Calibri"/>
            </a:endParaRPr>
          </a:p>
          <a:p>
            <a:pPr marL="269875">
              <a:lnSpc>
                <a:spcPct val="100000"/>
              </a:lnSpc>
            </a:pPr>
            <a:r>
              <a:rPr sz="1800" dirty="0">
                <a:solidFill>
                  <a:srgbClr val="E6DFEB"/>
                </a:solidFill>
                <a:latin typeface="Calibri"/>
                <a:cs typeface="Calibri"/>
              </a:rPr>
              <a:t>your</a:t>
            </a:r>
            <a:r>
              <a:rPr sz="1800" spc="-20" dirty="0">
                <a:solidFill>
                  <a:srgbClr val="E6DFEB"/>
                </a:solidFill>
                <a:latin typeface="Calibri"/>
                <a:cs typeface="Calibri"/>
              </a:rPr>
              <a:t> tutor</a:t>
            </a:r>
            <a:endParaRPr sz="1800" dirty="0">
              <a:latin typeface="Calibri"/>
              <a:cs typeface="Calibri"/>
            </a:endParaRPr>
          </a:p>
          <a:p>
            <a:pPr marL="269875" indent="-25717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69875" algn="l"/>
              </a:tabLst>
            </a:pPr>
            <a:r>
              <a:rPr sz="1800" dirty="0">
                <a:solidFill>
                  <a:srgbClr val="E6DFEB"/>
                </a:solidFill>
                <a:latin typeface="Calibri"/>
                <a:cs typeface="Calibri"/>
              </a:rPr>
              <a:t>Sixth</a:t>
            </a:r>
            <a:r>
              <a:rPr sz="1800" spc="-20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6DFEB"/>
                </a:solidFill>
                <a:latin typeface="Calibri"/>
                <a:cs typeface="Calibri"/>
              </a:rPr>
              <a:t>Form</a:t>
            </a:r>
            <a:r>
              <a:rPr sz="1800" spc="-30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6DFEB"/>
                </a:solidFill>
                <a:latin typeface="Calibri"/>
                <a:cs typeface="Calibri"/>
              </a:rPr>
              <a:t>Leadership</a:t>
            </a:r>
            <a:r>
              <a:rPr sz="1800" spc="-20" dirty="0">
                <a:solidFill>
                  <a:srgbClr val="E6DFEB"/>
                </a:solidFill>
                <a:latin typeface="Calibri"/>
                <a:cs typeface="Calibri"/>
              </a:rPr>
              <a:t> Team</a:t>
            </a:r>
            <a:endParaRPr sz="1800" dirty="0">
              <a:latin typeface="Calibri"/>
              <a:cs typeface="Calibri"/>
            </a:endParaRPr>
          </a:p>
          <a:p>
            <a:pPr marL="269875" indent="-25717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69875" algn="l"/>
              </a:tabLst>
            </a:pPr>
            <a:r>
              <a:rPr sz="1800" dirty="0">
                <a:solidFill>
                  <a:srgbClr val="E6DFEB"/>
                </a:solidFill>
                <a:latin typeface="Calibri"/>
                <a:cs typeface="Calibri"/>
              </a:rPr>
              <a:t>Careers</a:t>
            </a:r>
            <a:r>
              <a:rPr sz="1800" spc="-105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6DFEB"/>
                </a:solidFill>
                <a:latin typeface="Calibri"/>
                <a:cs typeface="Calibri"/>
              </a:rPr>
              <a:t>Adviser</a:t>
            </a:r>
            <a:endParaRPr sz="1800" dirty="0">
              <a:latin typeface="Calibri"/>
              <a:cs typeface="Calibri"/>
            </a:endParaRPr>
          </a:p>
          <a:p>
            <a:pPr marL="269875" indent="-25717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69875" algn="l"/>
              </a:tabLst>
            </a:pPr>
            <a:r>
              <a:rPr sz="1800" dirty="0">
                <a:solidFill>
                  <a:srgbClr val="E6DFEB"/>
                </a:solidFill>
                <a:latin typeface="Calibri"/>
                <a:cs typeface="Calibri"/>
              </a:rPr>
              <a:t>Academic</a:t>
            </a:r>
            <a:r>
              <a:rPr sz="1800" spc="-75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6DFEB"/>
                </a:solidFill>
                <a:latin typeface="Calibri"/>
                <a:cs typeface="Calibri"/>
              </a:rPr>
              <a:t>Mentoring</a:t>
            </a:r>
            <a:endParaRPr sz="1800" dirty="0">
              <a:latin typeface="Calibri"/>
              <a:cs typeface="Calibri"/>
            </a:endParaRPr>
          </a:p>
          <a:p>
            <a:pPr marL="269875" indent="-25717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69875" algn="l"/>
              </a:tabLst>
            </a:pPr>
            <a:r>
              <a:rPr sz="1800" dirty="0">
                <a:solidFill>
                  <a:srgbClr val="E6DFEB"/>
                </a:solidFill>
                <a:latin typeface="Calibri"/>
                <a:cs typeface="Calibri"/>
              </a:rPr>
              <a:t>Specialist</a:t>
            </a:r>
            <a:r>
              <a:rPr sz="1800" spc="-65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6DFEB"/>
                </a:solidFill>
                <a:latin typeface="Calibri"/>
                <a:cs typeface="Calibri"/>
              </a:rPr>
              <a:t>subject</a:t>
            </a:r>
            <a:r>
              <a:rPr sz="1800" spc="-60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E6DFEB"/>
                </a:solidFill>
                <a:latin typeface="Calibri"/>
                <a:cs typeface="Calibri"/>
              </a:rPr>
              <a:t>staff</a:t>
            </a:r>
            <a:endParaRPr sz="1800" dirty="0">
              <a:latin typeface="Calibri"/>
              <a:cs typeface="Calibri"/>
            </a:endParaRPr>
          </a:p>
          <a:p>
            <a:pPr marL="269875" marR="5080" indent="-25781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69875" algn="l"/>
              </a:tabLst>
            </a:pPr>
            <a:r>
              <a:rPr sz="1800" dirty="0">
                <a:solidFill>
                  <a:srgbClr val="E6DFEB"/>
                </a:solidFill>
                <a:latin typeface="Calibri"/>
                <a:cs typeface="Calibri"/>
              </a:rPr>
              <a:t>Specialist</a:t>
            </a:r>
            <a:r>
              <a:rPr sz="1800" spc="-40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6DFEB"/>
                </a:solidFill>
                <a:latin typeface="Calibri"/>
                <a:cs typeface="Calibri"/>
              </a:rPr>
              <a:t>workshops</a:t>
            </a:r>
            <a:r>
              <a:rPr sz="1800" spc="-45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6DFEB"/>
                </a:solidFill>
                <a:latin typeface="Calibri"/>
                <a:cs typeface="Calibri"/>
              </a:rPr>
              <a:t>for</a:t>
            </a:r>
            <a:r>
              <a:rPr sz="1800" spc="-45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6DFEB"/>
                </a:solidFill>
                <a:latin typeface="Calibri"/>
                <a:cs typeface="Calibri"/>
              </a:rPr>
              <a:t>those</a:t>
            </a:r>
            <a:r>
              <a:rPr sz="1800" spc="-45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E6DFEB"/>
                </a:solidFill>
                <a:latin typeface="Calibri"/>
                <a:cs typeface="Calibri"/>
              </a:rPr>
              <a:t>on </a:t>
            </a:r>
            <a:r>
              <a:rPr sz="1800" dirty="0">
                <a:solidFill>
                  <a:srgbClr val="E6DFEB"/>
                </a:solidFill>
                <a:latin typeface="Calibri"/>
                <a:cs typeface="Calibri"/>
              </a:rPr>
              <a:t>the</a:t>
            </a:r>
            <a:r>
              <a:rPr sz="1800" spc="-30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6DFEB"/>
                </a:solidFill>
                <a:latin typeface="Calibri"/>
                <a:cs typeface="Calibri"/>
              </a:rPr>
              <a:t>Oxbridge</a:t>
            </a:r>
            <a:r>
              <a:rPr sz="1800" spc="-40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6DFEB"/>
                </a:solidFill>
                <a:latin typeface="Calibri"/>
                <a:cs typeface="Calibri"/>
              </a:rPr>
              <a:t>Pathway</a:t>
            </a:r>
            <a:endParaRPr sz="1800" dirty="0">
              <a:latin typeface="Calibri"/>
              <a:cs typeface="Calibri"/>
            </a:endParaRPr>
          </a:p>
          <a:p>
            <a:pPr marL="269875" marR="295910" indent="-25781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69875" algn="l"/>
              </a:tabLst>
            </a:pPr>
            <a:r>
              <a:rPr sz="1800" dirty="0">
                <a:solidFill>
                  <a:srgbClr val="E6DFEB"/>
                </a:solidFill>
                <a:latin typeface="Calibri"/>
                <a:cs typeface="Calibri"/>
              </a:rPr>
              <a:t>Specialist</a:t>
            </a:r>
            <a:r>
              <a:rPr sz="1800" spc="-45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6DFEB"/>
                </a:solidFill>
                <a:latin typeface="Calibri"/>
                <a:cs typeface="Calibri"/>
              </a:rPr>
              <a:t>workshops</a:t>
            </a:r>
            <a:r>
              <a:rPr sz="1800" spc="-50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6DFEB"/>
                </a:solidFill>
                <a:latin typeface="Calibri"/>
                <a:cs typeface="Calibri"/>
              </a:rPr>
              <a:t>for</a:t>
            </a:r>
            <a:r>
              <a:rPr sz="1800" spc="-55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6DFEB"/>
                </a:solidFill>
                <a:latin typeface="Calibri"/>
                <a:cs typeface="Calibri"/>
              </a:rPr>
              <a:t>those </a:t>
            </a:r>
            <a:r>
              <a:rPr sz="1800" dirty="0">
                <a:solidFill>
                  <a:srgbClr val="E6DFEB"/>
                </a:solidFill>
                <a:latin typeface="Calibri"/>
                <a:cs typeface="Calibri"/>
              </a:rPr>
              <a:t>applying</a:t>
            </a:r>
            <a:r>
              <a:rPr sz="1800" spc="-50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6DFEB"/>
                </a:solidFill>
                <a:latin typeface="Calibri"/>
                <a:cs typeface="Calibri"/>
              </a:rPr>
              <a:t>for</a:t>
            </a:r>
            <a:r>
              <a:rPr sz="1800" spc="-60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6DFEB"/>
                </a:solidFill>
                <a:latin typeface="Calibri"/>
                <a:cs typeface="Calibri"/>
              </a:rPr>
              <a:t>Medicine</a:t>
            </a:r>
            <a:r>
              <a:rPr sz="1800" spc="-40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E6DFEB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E6DFEB"/>
                </a:solidFill>
                <a:latin typeface="Calibri"/>
                <a:cs typeface="Calibri"/>
              </a:rPr>
              <a:t>Dentistry.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5240" y="1047750"/>
            <a:ext cx="2910840" cy="40957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4668" y="217677"/>
            <a:ext cx="484568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Personal</a:t>
            </a:r>
            <a:r>
              <a:rPr spc="-105" dirty="0"/>
              <a:t> </a:t>
            </a:r>
            <a:r>
              <a:rPr spc="-10" dirty="0"/>
              <a:t>Statement:</a:t>
            </a:r>
            <a:r>
              <a:rPr spc="-90" dirty="0"/>
              <a:t> </a:t>
            </a:r>
            <a:r>
              <a:rPr dirty="0"/>
              <a:t>School</a:t>
            </a:r>
            <a:r>
              <a:rPr spc="-85" dirty="0"/>
              <a:t> </a:t>
            </a:r>
            <a:r>
              <a:rPr spc="-10" dirty="0"/>
              <a:t>Support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581A97-3FA3-C04C-98FF-AEE9120E514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4374" y1="46076" x2="26215" y2="44946"/>
                        <a14:foregroundMark x1="27688" y1="32759" x2="27688" y2="35434"/>
                        <a14:foregroundMark x1="67747" y1="34661" x2="67305" y2="37693"/>
                        <a14:foregroundMark x1="77246" y1="33532" x2="77246" y2="46492"/>
                        <a14:foregroundMark x1="36598" y1="66290" x2="44624" y2="53329"/>
                        <a14:foregroundMark x1="30044" y1="57134" x2="46981" y2="40369"/>
                        <a14:foregroundMark x1="64948" y1="87634" x2="84315" y2="74257"/>
                        <a14:foregroundMark x1="11635" y1="72771" x2="39470" y2="91023"/>
                        <a14:foregroundMark x1="47938" y1="49881" x2="63549" y2="62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0200" y="-85293"/>
            <a:ext cx="1523885" cy="188746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40" y="343280"/>
            <a:ext cx="295656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School</a:t>
            </a:r>
            <a:r>
              <a:rPr sz="3300" spc="-60" dirty="0"/>
              <a:t> </a:t>
            </a:r>
            <a:r>
              <a:rPr sz="3300" spc="-10" dirty="0"/>
              <a:t>Reference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421640" y="1163573"/>
            <a:ext cx="2859405" cy="292925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69875" marR="64135" indent="-257810">
              <a:lnSpc>
                <a:spcPct val="70000"/>
              </a:lnSpc>
              <a:spcBef>
                <a:spcPts val="640"/>
              </a:spcBef>
              <a:buFont typeface="Arial"/>
              <a:buChar char="•"/>
              <a:tabLst>
                <a:tab pos="269875" algn="l"/>
              </a:tabLst>
            </a:pPr>
            <a:r>
              <a:rPr sz="1500" spc="-10" dirty="0">
                <a:solidFill>
                  <a:schemeClr val="bg1"/>
                </a:solidFill>
                <a:latin typeface="Calibri"/>
                <a:cs typeface="Calibri"/>
              </a:rPr>
              <a:t>Written</a:t>
            </a:r>
            <a:r>
              <a:rPr sz="15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bg1"/>
                </a:solidFill>
                <a:latin typeface="Calibri"/>
                <a:cs typeface="Calibri"/>
              </a:rPr>
              <a:t>by</a:t>
            </a:r>
            <a:r>
              <a:rPr sz="15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bg1"/>
                </a:solidFill>
                <a:latin typeface="Calibri"/>
                <a:cs typeface="Calibri"/>
              </a:rPr>
              <a:t>form</a:t>
            </a:r>
            <a:r>
              <a:rPr sz="15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bg1"/>
                </a:solidFill>
                <a:latin typeface="Calibri"/>
                <a:cs typeface="Calibri"/>
              </a:rPr>
              <a:t>tutor</a:t>
            </a:r>
            <a:r>
              <a:rPr sz="15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bg1"/>
                </a:solidFill>
                <a:latin typeface="Calibri"/>
                <a:cs typeface="Calibri"/>
              </a:rPr>
              <a:t>with</a:t>
            </a:r>
            <a:r>
              <a:rPr sz="15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chemeClr val="bg1"/>
                </a:solidFill>
                <a:latin typeface="Calibri"/>
                <a:cs typeface="Calibri"/>
              </a:rPr>
              <a:t>input </a:t>
            </a:r>
            <a:r>
              <a:rPr sz="1500" dirty="0">
                <a:solidFill>
                  <a:schemeClr val="bg1"/>
                </a:solidFill>
                <a:latin typeface="Calibri"/>
                <a:cs typeface="Calibri"/>
              </a:rPr>
              <a:t>from</a:t>
            </a:r>
            <a:r>
              <a:rPr sz="15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sz="15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bg1"/>
                </a:solidFill>
                <a:latin typeface="Calibri"/>
                <a:cs typeface="Calibri"/>
              </a:rPr>
              <a:t>subject</a:t>
            </a:r>
            <a:r>
              <a:rPr sz="15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Calibri"/>
                <a:cs typeface="Calibri"/>
              </a:rPr>
              <a:t>teachers</a:t>
            </a:r>
            <a:endParaRPr sz="15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69875" indent="-257175">
              <a:lnSpc>
                <a:spcPts val="1530"/>
              </a:lnSpc>
              <a:buFont typeface="Arial"/>
              <a:buChar char="•"/>
              <a:tabLst>
                <a:tab pos="269875" algn="l"/>
              </a:tabLst>
            </a:pPr>
            <a:r>
              <a:rPr sz="1500" spc="-10" dirty="0">
                <a:solidFill>
                  <a:schemeClr val="bg1"/>
                </a:solidFill>
                <a:latin typeface="Calibri"/>
                <a:cs typeface="Calibri"/>
              </a:rPr>
              <a:t>Reviewed</a:t>
            </a:r>
            <a:r>
              <a:rPr sz="1500" dirty="0">
                <a:solidFill>
                  <a:schemeClr val="bg1"/>
                </a:solidFill>
                <a:latin typeface="Calibri"/>
                <a:cs typeface="Calibri"/>
              </a:rPr>
              <a:t> by</a:t>
            </a:r>
            <a:r>
              <a:rPr sz="15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15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bg1"/>
                </a:solidFill>
                <a:latin typeface="Calibri"/>
                <a:cs typeface="Calibri"/>
              </a:rPr>
              <a:t>team</a:t>
            </a:r>
            <a:r>
              <a:rPr sz="15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15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Calibri"/>
                <a:cs typeface="Calibri"/>
              </a:rPr>
              <a:t>approvers</a:t>
            </a:r>
            <a:endParaRPr sz="15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69875" indent="-257175">
              <a:lnSpc>
                <a:spcPts val="1620"/>
              </a:lnSpc>
              <a:buFont typeface="Arial"/>
              <a:buChar char="•"/>
              <a:tabLst>
                <a:tab pos="269875" algn="l"/>
              </a:tabLst>
            </a:pPr>
            <a:r>
              <a:rPr sz="1500" dirty="0">
                <a:solidFill>
                  <a:schemeClr val="bg1"/>
                </a:solidFill>
                <a:latin typeface="Calibri"/>
                <a:cs typeface="Calibri"/>
              </a:rPr>
              <a:t>Positive</a:t>
            </a:r>
            <a:r>
              <a:rPr sz="15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15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Calibri"/>
                <a:cs typeface="Calibri"/>
              </a:rPr>
              <a:t>honest</a:t>
            </a:r>
            <a:endParaRPr sz="15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69875" indent="-257175">
              <a:lnSpc>
                <a:spcPts val="1440"/>
              </a:lnSpc>
              <a:buFont typeface="Arial"/>
              <a:buChar char="•"/>
              <a:tabLst>
                <a:tab pos="269875" algn="l"/>
              </a:tabLst>
            </a:pPr>
            <a:r>
              <a:rPr sz="1500" dirty="0">
                <a:solidFill>
                  <a:schemeClr val="bg1"/>
                </a:solidFill>
                <a:latin typeface="Calibri"/>
                <a:cs typeface="Calibri"/>
              </a:rPr>
              <a:t>Predicted</a:t>
            </a:r>
            <a:r>
              <a:rPr sz="15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Calibri"/>
                <a:cs typeface="Calibri"/>
              </a:rPr>
              <a:t>grades-</a:t>
            </a:r>
            <a:r>
              <a:rPr sz="15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bg1"/>
                </a:solidFill>
                <a:latin typeface="Calibri"/>
                <a:cs typeface="Calibri"/>
              </a:rPr>
              <a:t>based</a:t>
            </a:r>
            <a:r>
              <a:rPr sz="15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endParaRPr sz="15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69875">
              <a:lnSpc>
                <a:spcPts val="1440"/>
              </a:lnSpc>
            </a:pPr>
            <a:r>
              <a:rPr sz="1500" spc="-10" dirty="0">
                <a:solidFill>
                  <a:schemeClr val="bg1"/>
                </a:solidFill>
                <a:latin typeface="Calibri"/>
                <a:cs typeface="Calibri"/>
              </a:rPr>
              <a:t>evidence</a:t>
            </a:r>
            <a:endParaRPr sz="15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69875" marR="41275" indent="-257810">
              <a:lnSpc>
                <a:spcPct val="70000"/>
              </a:lnSpc>
              <a:spcBef>
                <a:spcPts val="450"/>
              </a:spcBef>
              <a:buFont typeface="Arial"/>
              <a:buChar char="•"/>
              <a:tabLst>
                <a:tab pos="269875" algn="l"/>
              </a:tabLst>
            </a:pPr>
            <a:r>
              <a:rPr sz="1500" dirty="0">
                <a:solidFill>
                  <a:schemeClr val="bg1"/>
                </a:solidFill>
                <a:latin typeface="Calibri"/>
                <a:cs typeface="Calibri"/>
              </a:rPr>
              <a:t>Review</a:t>
            </a:r>
            <a:r>
              <a:rPr sz="15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bg1"/>
                </a:solidFill>
                <a:latin typeface="Calibri"/>
                <a:cs typeface="Calibri"/>
              </a:rPr>
              <a:t>with</a:t>
            </a:r>
            <a:r>
              <a:rPr sz="15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bg1"/>
                </a:solidFill>
                <a:latin typeface="Calibri"/>
                <a:cs typeface="Calibri"/>
              </a:rPr>
              <a:t>student</a:t>
            </a:r>
            <a:r>
              <a:rPr sz="15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15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bg1"/>
                </a:solidFill>
                <a:latin typeface="Calibri"/>
                <a:cs typeface="Calibri"/>
              </a:rPr>
              <a:t>check</a:t>
            </a:r>
            <a:r>
              <a:rPr sz="15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chemeClr val="bg1"/>
                </a:solidFill>
                <a:latin typeface="Calibri"/>
                <a:cs typeface="Calibri"/>
              </a:rPr>
              <a:t>for </a:t>
            </a:r>
            <a:r>
              <a:rPr sz="1500" dirty="0">
                <a:solidFill>
                  <a:schemeClr val="bg1"/>
                </a:solidFill>
                <a:latin typeface="Calibri"/>
                <a:cs typeface="Calibri"/>
              </a:rPr>
              <a:t>errors</a:t>
            </a:r>
            <a:r>
              <a:rPr sz="15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15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bg1"/>
                </a:solidFill>
                <a:latin typeface="Calibri"/>
                <a:cs typeface="Calibri"/>
              </a:rPr>
              <a:t>omissions</a:t>
            </a:r>
            <a:r>
              <a:rPr sz="15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chemeClr val="bg1"/>
                </a:solidFill>
                <a:latin typeface="Calibri"/>
                <a:cs typeface="Calibri"/>
              </a:rPr>
              <a:t>(good </a:t>
            </a:r>
            <a:r>
              <a:rPr sz="1500" spc="-10" dirty="0">
                <a:solidFill>
                  <a:schemeClr val="bg1"/>
                </a:solidFill>
                <a:latin typeface="Calibri"/>
                <a:cs typeface="Calibri"/>
              </a:rPr>
              <a:t>practice).</a:t>
            </a:r>
            <a:endParaRPr sz="15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69875" marR="567055" indent="-257810">
              <a:lnSpc>
                <a:spcPct val="70000"/>
              </a:lnSpc>
              <a:spcBef>
                <a:spcPts val="359"/>
              </a:spcBef>
              <a:buFont typeface="Arial"/>
              <a:buChar char="•"/>
              <a:tabLst>
                <a:tab pos="269875" algn="l"/>
              </a:tabLst>
            </a:pPr>
            <a:r>
              <a:rPr sz="1500" spc="-10" dirty="0">
                <a:solidFill>
                  <a:schemeClr val="bg1"/>
                </a:solidFill>
                <a:latin typeface="Calibri"/>
                <a:cs typeface="Calibri"/>
              </a:rPr>
              <a:t>Recommendation</a:t>
            </a:r>
            <a:r>
              <a:rPr sz="1500" dirty="0">
                <a:solidFill>
                  <a:schemeClr val="bg1"/>
                </a:solidFill>
                <a:latin typeface="Calibri"/>
                <a:cs typeface="Calibri"/>
              </a:rPr>
              <a:t> on</a:t>
            </a:r>
            <a:r>
              <a:rPr sz="1500" spc="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chemeClr val="bg1"/>
                </a:solidFill>
                <a:latin typeface="Calibri"/>
                <a:cs typeface="Calibri"/>
              </a:rPr>
              <a:t>your </a:t>
            </a:r>
            <a:r>
              <a:rPr sz="1500" spc="-10" dirty="0">
                <a:solidFill>
                  <a:schemeClr val="bg1"/>
                </a:solidFill>
                <a:latin typeface="Calibri"/>
                <a:cs typeface="Calibri"/>
              </a:rPr>
              <a:t>suitability</a:t>
            </a:r>
            <a:endParaRPr sz="15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8100" marR="135255">
              <a:lnSpc>
                <a:spcPct val="70000"/>
              </a:lnSpc>
              <a:spcBef>
                <a:spcPts val="359"/>
              </a:spcBef>
            </a:pPr>
            <a:r>
              <a:rPr sz="1500" b="1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1500" b="1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chemeClr val="bg1"/>
                </a:solidFill>
                <a:latin typeface="Calibri"/>
                <a:cs typeface="Calibri"/>
              </a:rPr>
              <a:t>process</a:t>
            </a:r>
            <a:r>
              <a:rPr sz="15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150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chemeClr val="bg1"/>
                </a:solidFill>
                <a:latin typeface="Calibri"/>
                <a:cs typeface="Calibri"/>
              </a:rPr>
              <a:t>checking</a:t>
            </a:r>
            <a:r>
              <a:rPr sz="15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b="1" spc="-25" dirty="0">
                <a:solidFill>
                  <a:schemeClr val="bg1"/>
                </a:solidFill>
                <a:latin typeface="Calibri"/>
                <a:cs typeface="Calibri"/>
              </a:rPr>
              <a:t>the </a:t>
            </a:r>
            <a:r>
              <a:rPr sz="1500" b="1" dirty="0">
                <a:solidFill>
                  <a:schemeClr val="bg1"/>
                </a:solidFill>
                <a:latin typeface="Calibri"/>
                <a:cs typeface="Calibri"/>
              </a:rPr>
              <a:t>application</a:t>
            </a:r>
            <a:r>
              <a:rPr sz="1500" b="1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150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chemeClr val="bg1"/>
                </a:solidFill>
                <a:latin typeface="Calibri"/>
                <a:cs typeface="Calibri"/>
              </a:rPr>
              <a:t>writing</a:t>
            </a:r>
            <a:r>
              <a:rPr sz="1500" b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1500" b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chemeClr val="bg1"/>
                </a:solidFill>
                <a:latin typeface="Calibri"/>
                <a:cs typeface="Calibri"/>
              </a:rPr>
              <a:t>school reference</a:t>
            </a:r>
            <a:r>
              <a:rPr sz="1500" b="1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chemeClr val="bg1"/>
                </a:solidFill>
                <a:latin typeface="Calibri"/>
                <a:cs typeface="Calibri"/>
              </a:rPr>
              <a:t>takes</a:t>
            </a:r>
            <a:r>
              <a:rPr sz="1500" b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chemeClr val="bg1"/>
                </a:solidFill>
                <a:latin typeface="Calibri"/>
                <a:cs typeface="Calibri"/>
              </a:rPr>
              <a:t>approx.</a:t>
            </a:r>
            <a:r>
              <a:rPr sz="15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r>
              <a:rPr sz="15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b="1" spc="-20" dirty="0">
                <a:solidFill>
                  <a:schemeClr val="bg1"/>
                </a:solidFill>
                <a:latin typeface="Calibri"/>
                <a:cs typeface="Calibri"/>
              </a:rPr>
              <a:t>weeks </a:t>
            </a:r>
            <a:r>
              <a:rPr sz="1500" b="1" dirty="0">
                <a:solidFill>
                  <a:schemeClr val="bg1"/>
                </a:solidFill>
                <a:latin typeface="Calibri"/>
                <a:cs typeface="Calibri"/>
              </a:rPr>
              <a:t>from</a:t>
            </a:r>
            <a:r>
              <a:rPr sz="1500" b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chemeClr val="bg1"/>
                </a:solidFill>
                <a:latin typeface="Calibri"/>
                <a:cs typeface="Calibri"/>
              </a:rPr>
              <a:t>when</a:t>
            </a:r>
            <a:r>
              <a:rPr sz="1500" b="1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15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chemeClr val="bg1"/>
                </a:solidFill>
                <a:latin typeface="Calibri"/>
                <a:cs typeface="Calibri"/>
              </a:rPr>
              <a:t>student</a:t>
            </a:r>
            <a:r>
              <a:rPr sz="150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chemeClr val="bg1"/>
                </a:solidFill>
                <a:latin typeface="Calibri"/>
                <a:cs typeface="Calibri"/>
              </a:rPr>
              <a:t>submits </a:t>
            </a:r>
            <a:r>
              <a:rPr sz="1500" b="1" dirty="0">
                <a:solidFill>
                  <a:schemeClr val="bg1"/>
                </a:solidFill>
                <a:latin typeface="Calibri"/>
                <a:cs typeface="Calibri"/>
              </a:rPr>
              <a:t>their</a:t>
            </a:r>
            <a:r>
              <a:rPr sz="1500" b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chemeClr val="bg1"/>
                </a:solidFill>
                <a:latin typeface="Calibri"/>
                <a:cs typeface="Calibri"/>
              </a:rPr>
              <a:t>part</a:t>
            </a:r>
            <a:r>
              <a:rPr sz="1500" b="1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1500" b="1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1500" b="1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chemeClr val="bg1"/>
                </a:solidFill>
                <a:latin typeface="Calibri"/>
                <a:cs typeface="Calibri"/>
              </a:rPr>
              <a:t>application</a:t>
            </a:r>
            <a:r>
              <a:rPr sz="150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1500" b="1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b="1" spc="-25" dirty="0">
                <a:solidFill>
                  <a:schemeClr val="bg1"/>
                </a:solidFill>
                <a:latin typeface="Calibri"/>
                <a:cs typeface="Calibri"/>
              </a:rPr>
              <a:t>us.</a:t>
            </a:r>
            <a:endParaRPr sz="15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3162529"/>
            <a:ext cx="3727704" cy="19809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916DFD-1CD6-1542-AEFB-150D5072AF4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4374" y1="46076" x2="26215" y2="44946"/>
                        <a14:foregroundMark x1="27688" y1="32759" x2="27688" y2="35434"/>
                        <a14:foregroundMark x1="67747" y1="34661" x2="67305" y2="37693"/>
                        <a14:foregroundMark x1="77246" y1="33532" x2="77246" y2="46492"/>
                        <a14:foregroundMark x1="36598" y1="66290" x2="44624" y2="53329"/>
                        <a14:foregroundMark x1="30044" y1="57134" x2="46981" y2="40369"/>
                        <a14:foregroundMark x1="64948" y1="87634" x2="84315" y2="74257"/>
                        <a14:foregroundMark x1="11635" y1="72771" x2="39470" y2="91023"/>
                        <a14:foregroundMark x1="47938" y1="49881" x2="63549" y2="62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1715" y="-95250"/>
            <a:ext cx="1676285" cy="207622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40" y="343280"/>
            <a:ext cx="416052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Format</a:t>
            </a:r>
            <a:r>
              <a:rPr sz="3300" spc="-45" dirty="0"/>
              <a:t> </a:t>
            </a:r>
            <a:r>
              <a:rPr sz="3300" dirty="0"/>
              <a:t>of</a:t>
            </a:r>
            <a:r>
              <a:rPr sz="3300" spc="-45" dirty="0"/>
              <a:t> </a:t>
            </a:r>
            <a:r>
              <a:rPr sz="3300" dirty="0"/>
              <a:t>the</a:t>
            </a:r>
            <a:r>
              <a:rPr sz="3300" spc="-40" dirty="0"/>
              <a:t> </a:t>
            </a:r>
            <a:r>
              <a:rPr sz="3300" spc="-10" dirty="0"/>
              <a:t>Reference</a:t>
            </a:r>
            <a:endParaRPr sz="33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85"/>
              </a:spcBef>
            </a:pPr>
            <a:r>
              <a:rPr dirty="0"/>
              <a:t>3</a:t>
            </a:r>
            <a:r>
              <a:rPr spc="-10" dirty="0"/>
              <a:t> sections:</a:t>
            </a:r>
          </a:p>
          <a:p>
            <a:pPr marL="466090" marR="769620" indent="-454025" algn="just">
              <a:lnSpc>
                <a:spcPts val="2590"/>
              </a:lnSpc>
              <a:spcBef>
                <a:spcPts val="615"/>
              </a:spcBef>
              <a:buAutoNum type="arabicPeriod"/>
              <a:tabLst>
                <a:tab pos="469900" algn="l"/>
              </a:tabLst>
            </a:pPr>
            <a:r>
              <a:rPr dirty="0"/>
              <a:t>The</a:t>
            </a:r>
            <a:r>
              <a:rPr spc="-35" dirty="0"/>
              <a:t> </a:t>
            </a:r>
            <a:r>
              <a:rPr spc="-10" dirty="0"/>
              <a:t>School 	Context</a:t>
            </a:r>
          </a:p>
          <a:p>
            <a:pPr marL="466090" marR="33020" indent="-454025" algn="just">
              <a:lnSpc>
                <a:spcPts val="2590"/>
              </a:lnSpc>
              <a:spcBef>
                <a:spcPts val="585"/>
              </a:spcBef>
              <a:buAutoNum type="arabicPeriod"/>
              <a:tabLst>
                <a:tab pos="469900" algn="l"/>
              </a:tabLst>
            </a:pPr>
            <a:r>
              <a:rPr dirty="0"/>
              <a:t>Any</a:t>
            </a:r>
            <a:r>
              <a:rPr spc="-95" dirty="0"/>
              <a:t> </a:t>
            </a:r>
            <a:r>
              <a:rPr spc="-10" dirty="0"/>
              <a:t>extenuating 	circumstances</a:t>
            </a:r>
            <a:r>
              <a:rPr spc="-25" dirty="0"/>
              <a:t> or 	</a:t>
            </a:r>
            <a:r>
              <a:rPr spc="-10" dirty="0"/>
              <a:t>support</a:t>
            </a:r>
          </a:p>
          <a:p>
            <a:pPr marL="466090" marR="5080" indent="-454025" algn="just">
              <a:lnSpc>
                <a:spcPts val="2590"/>
              </a:lnSpc>
              <a:spcBef>
                <a:spcPts val="585"/>
              </a:spcBef>
              <a:buAutoNum type="arabicPeriod"/>
              <a:tabLst>
                <a:tab pos="469900" algn="l"/>
              </a:tabLst>
            </a:pPr>
            <a:r>
              <a:rPr dirty="0"/>
              <a:t>Other</a:t>
            </a:r>
            <a:r>
              <a:rPr spc="-60" dirty="0"/>
              <a:t> </a:t>
            </a:r>
            <a:r>
              <a:rPr spc="-10" dirty="0"/>
              <a:t>supportive 	information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38600" y="3943350"/>
            <a:ext cx="2511425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first</a:t>
            </a:r>
            <a:r>
              <a:rPr sz="2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compulsory,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second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third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section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optional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A13C30-53AC-D140-9E28-4C0F47A914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374" y1="46076" x2="26215" y2="44946"/>
                        <a14:foregroundMark x1="27688" y1="32759" x2="27688" y2="35434"/>
                        <a14:foregroundMark x1="67747" y1="34661" x2="67305" y2="37693"/>
                        <a14:foregroundMark x1="77246" y1="33532" x2="77246" y2="46492"/>
                        <a14:foregroundMark x1="36598" y1="66290" x2="44624" y2="53329"/>
                        <a14:foregroundMark x1="30044" y1="57134" x2="46981" y2="40369"/>
                        <a14:foregroundMark x1="64948" y1="87634" x2="84315" y2="74257"/>
                        <a14:foregroundMark x1="11635" y1="72771" x2="39470" y2="91023"/>
                        <a14:foregroundMark x1="47938" y1="49881" x2="63549" y2="62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1715" y="-95250"/>
            <a:ext cx="1676285" cy="207622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8274" y="1691951"/>
            <a:ext cx="6049010" cy="2459866"/>
            <a:chOff x="497229" y="1300223"/>
            <a:chExt cx="6049010" cy="2459866"/>
          </a:xfrm>
        </p:grpSpPr>
        <p:sp>
          <p:nvSpPr>
            <p:cNvPr id="3" name="object 3"/>
            <p:cNvSpPr/>
            <p:nvPr/>
          </p:nvSpPr>
          <p:spPr>
            <a:xfrm>
              <a:off x="497229" y="1300223"/>
              <a:ext cx="6049010" cy="433070"/>
            </a:xfrm>
            <a:custGeom>
              <a:avLst/>
              <a:gdLst/>
              <a:ahLst/>
              <a:cxnLst/>
              <a:rect l="l" t="t" r="r" b="b"/>
              <a:pathLst>
                <a:path w="6049009" h="433069">
                  <a:moveTo>
                    <a:pt x="4534535" y="0"/>
                  </a:moveTo>
                  <a:lnTo>
                    <a:pt x="4534535" y="108203"/>
                  </a:lnTo>
                  <a:lnTo>
                    <a:pt x="0" y="108203"/>
                  </a:lnTo>
                  <a:lnTo>
                    <a:pt x="0" y="324612"/>
                  </a:lnTo>
                  <a:lnTo>
                    <a:pt x="4534535" y="324612"/>
                  </a:lnTo>
                  <a:lnTo>
                    <a:pt x="4534535" y="432815"/>
                  </a:lnTo>
                  <a:lnTo>
                    <a:pt x="6048756" y="216408"/>
                  </a:lnTo>
                  <a:lnTo>
                    <a:pt x="453453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0016" y="1761744"/>
              <a:ext cx="163195" cy="1567180"/>
            </a:xfrm>
            <a:custGeom>
              <a:avLst/>
              <a:gdLst/>
              <a:ahLst/>
              <a:cxnLst/>
              <a:rect l="l" t="t" r="r" b="b"/>
              <a:pathLst>
                <a:path w="163194" h="1567179">
                  <a:moveTo>
                    <a:pt x="81534" y="0"/>
                  </a:moveTo>
                  <a:lnTo>
                    <a:pt x="0" y="394207"/>
                  </a:lnTo>
                  <a:lnTo>
                    <a:pt x="40767" y="394207"/>
                  </a:lnTo>
                  <a:lnTo>
                    <a:pt x="40767" y="1566671"/>
                  </a:lnTo>
                  <a:lnTo>
                    <a:pt x="122300" y="1566671"/>
                  </a:lnTo>
                  <a:lnTo>
                    <a:pt x="122300" y="394207"/>
                  </a:lnTo>
                  <a:lnTo>
                    <a:pt x="163068" y="394207"/>
                  </a:lnTo>
                  <a:lnTo>
                    <a:pt x="81534" y="0"/>
                  </a:lnTo>
                  <a:close/>
                </a:path>
              </a:pathLst>
            </a:custGeom>
            <a:solidFill>
              <a:srgbClr val="92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0016" y="1761744"/>
              <a:ext cx="163195" cy="1567180"/>
            </a:xfrm>
            <a:custGeom>
              <a:avLst/>
              <a:gdLst/>
              <a:ahLst/>
              <a:cxnLst/>
              <a:rect l="l" t="t" r="r" b="b"/>
              <a:pathLst>
                <a:path w="163194" h="1567179">
                  <a:moveTo>
                    <a:pt x="0" y="394207"/>
                  </a:moveTo>
                  <a:lnTo>
                    <a:pt x="81534" y="0"/>
                  </a:lnTo>
                  <a:lnTo>
                    <a:pt x="163068" y="394207"/>
                  </a:lnTo>
                  <a:lnTo>
                    <a:pt x="122300" y="394207"/>
                  </a:lnTo>
                  <a:lnTo>
                    <a:pt x="122300" y="1566671"/>
                  </a:lnTo>
                  <a:lnTo>
                    <a:pt x="40767" y="1566671"/>
                  </a:lnTo>
                  <a:lnTo>
                    <a:pt x="40767" y="394207"/>
                  </a:lnTo>
                  <a:lnTo>
                    <a:pt x="0" y="39420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44139" y="1772411"/>
              <a:ext cx="160020" cy="1774189"/>
            </a:xfrm>
            <a:custGeom>
              <a:avLst/>
              <a:gdLst/>
              <a:ahLst/>
              <a:cxnLst/>
              <a:rect l="l" t="t" r="r" b="b"/>
              <a:pathLst>
                <a:path w="160019" h="1774189">
                  <a:moveTo>
                    <a:pt x="80010" y="0"/>
                  </a:moveTo>
                  <a:lnTo>
                    <a:pt x="0" y="493649"/>
                  </a:lnTo>
                  <a:lnTo>
                    <a:pt x="40005" y="493649"/>
                  </a:lnTo>
                  <a:lnTo>
                    <a:pt x="40005" y="1773936"/>
                  </a:lnTo>
                  <a:lnTo>
                    <a:pt x="120015" y="1773936"/>
                  </a:lnTo>
                  <a:lnTo>
                    <a:pt x="120015" y="493649"/>
                  </a:lnTo>
                  <a:lnTo>
                    <a:pt x="160020" y="493649"/>
                  </a:lnTo>
                  <a:lnTo>
                    <a:pt x="80010" y="0"/>
                  </a:lnTo>
                  <a:close/>
                </a:path>
              </a:pathLst>
            </a:custGeom>
            <a:solidFill>
              <a:srgbClr val="92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44139" y="1772411"/>
              <a:ext cx="160020" cy="1774189"/>
            </a:xfrm>
            <a:custGeom>
              <a:avLst/>
              <a:gdLst/>
              <a:ahLst/>
              <a:cxnLst/>
              <a:rect l="l" t="t" r="r" b="b"/>
              <a:pathLst>
                <a:path w="160019" h="1774189">
                  <a:moveTo>
                    <a:pt x="0" y="493649"/>
                  </a:moveTo>
                  <a:lnTo>
                    <a:pt x="80010" y="0"/>
                  </a:lnTo>
                  <a:lnTo>
                    <a:pt x="160020" y="493649"/>
                  </a:lnTo>
                  <a:lnTo>
                    <a:pt x="120015" y="493649"/>
                  </a:lnTo>
                  <a:lnTo>
                    <a:pt x="120015" y="1773936"/>
                  </a:lnTo>
                  <a:lnTo>
                    <a:pt x="40005" y="1773936"/>
                  </a:lnTo>
                  <a:lnTo>
                    <a:pt x="40005" y="493649"/>
                  </a:lnTo>
                  <a:lnTo>
                    <a:pt x="0" y="49364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76188" y="1761744"/>
              <a:ext cx="161925" cy="1998345"/>
            </a:xfrm>
            <a:custGeom>
              <a:avLst/>
              <a:gdLst/>
              <a:ahLst/>
              <a:cxnLst/>
              <a:rect l="l" t="t" r="r" b="b"/>
              <a:pathLst>
                <a:path w="161925" h="1998345">
                  <a:moveTo>
                    <a:pt x="80772" y="0"/>
                  </a:moveTo>
                  <a:lnTo>
                    <a:pt x="0" y="498347"/>
                  </a:lnTo>
                  <a:lnTo>
                    <a:pt x="40386" y="498347"/>
                  </a:lnTo>
                  <a:lnTo>
                    <a:pt x="40386" y="1997964"/>
                  </a:lnTo>
                  <a:lnTo>
                    <a:pt x="121158" y="1997964"/>
                  </a:lnTo>
                  <a:lnTo>
                    <a:pt x="121158" y="498347"/>
                  </a:lnTo>
                  <a:lnTo>
                    <a:pt x="161544" y="498347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92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76188" y="1761744"/>
              <a:ext cx="161925" cy="1998345"/>
            </a:xfrm>
            <a:custGeom>
              <a:avLst/>
              <a:gdLst/>
              <a:ahLst/>
              <a:cxnLst/>
              <a:rect l="l" t="t" r="r" b="b"/>
              <a:pathLst>
                <a:path w="161925" h="1998345">
                  <a:moveTo>
                    <a:pt x="0" y="498347"/>
                  </a:moveTo>
                  <a:lnTo>
                    <a:pt x="80772" y="0"/>
                  </a:lnTo>
                  <a:lnTo>
                    <a:pt x="161544" y="498347"/>
                  </a:lnTo>
                  <a:lnTo>
                    <a:pt x="121158" y="498347"/>
                  </a:lnTo>
                  <a:lnTo>
                    <a:pt x="121158" y="1997964"/>
                  </a:lnTo>
                  <a:lnTo>
                    <a:pt x="40386" y="1997964"/>
                  </a:lnTo>
                  <a:lnTo>
                    <a:pt x="40386" y="498347"/>
                  </a:lnTo>
                  <a:lnTo>
                    <a:pt x="0" y="49834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52132" y="3751389"/>
            <a:ext cx="8540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Start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UCAS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cycle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60237" y="3892989"/>
            <a:ext cx="13950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lang="en-GB" sz="1200" dirty="0">
                <a:solidFill>
                  <a:srgbClr val="FFFFFF"/>
                </a:solidFill>
                <a:latin typeface="Calibri"/>
                <a:cs typeface="Calibri"/>
              </a:rPr>
              <a:t>15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Oct.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345" baseline="24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18:00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hrs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UCAS</a:t>
            </a: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early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applications</a:t>
            </a:r>
            <a:r>
              <a:rPr sz="1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deadline (Oxbridge,</a:t>
            </a:r>
            <a:endParaRPr sz="1200" dirty="0">
              <a:latin typeface="Calibri"/>
              <a:cs typeface="Calibri"/>
            </a:endParaRPr>
          </a:p>
          <a:p>
            <a:pPr marL="38100" marR="100965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Medicine,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Dentistry, Veterinary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Sci.)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28132" y="4146927"/>
            <a:ext cx="100012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lang="en-GB" sz="1200" dirty="0">
                <a:solidFill>
                  <a:srgbClr val="FFFFFF"/>
                </a:solidFill>
                <a:latin typeface="Calibri"/>
                <a:cs typeface="Calibri"/>
              </a:rPr>
              <a:t>14 Jan 2026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deadline</a:t>
            </a:r>
            <a:r>
              <a:rPr sz="1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UK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university applications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898271" y="2160102"/>
            <a:ext cx="3395979" cy="765810"/>
            <a:chOff x="1912429" y="1756981"/>
            <a:chExt cx="3395979" cy="765810"/>
          </a:xfrm>
        </p:grpSpPr>
        <p:sp>
          <p:nvSpPr>
            <p:cNvPr id="15" name="object 15"/>
            <p:cNvSpPr/>
            <p:nvPr/>
          </p:nvSpPr>
          <p:spPr>
            <a:xfrm>
              <a:off x="1917192" y="1761744"/>
              <a:ext cx="161925" cy="756285"/>
            </a:xfrm>
            <a:custGeom>
              <a:avLst/>
              <a:gdLst/>
              <a:ahLst/>
              <a:cxnLst/>
              <a:rect l="l" t="t" r="r" b="b"/>
              <a:pathLst>
                <a:path w="161925" h="756285">
                  <a:moveTo>
                    <a:pt x="80771" y="0"/>
                  </a:moveTo>
                  <a:lnTo>
                    <a:pt x="0" y="188594"/>
                  </a:lnTo>
                  <a:lnTo>
                    <a:pt x="40385" y="188594"/>
                  </a:lnTo>
                  <a:lnTo>
                    <a:pt x="40385" y="755903"/>
                  </a:lnTo>
                  <a:lnTo>
                    <a:pt x="121157" y="755903"/>
                  </a:lnTo>
                  <a:lnTo>
                    <a:pt x="121157" y="188594"/>
                  </a:lnTo>
                  <a:lnTo>
                    <a:pt x="161544" y="188594"/>
                  </a:lnTo>
                  <a:lnTo>
                    <a:pt x="80771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17192" y="1761744"/>
              <a:ext cx="161925" cy="756285"/>
            </a:xfrm>
            <a:custGeom>
              <a:avLst/>
              <a:gdLst/>
              <a:ahLst/>
              <a:cxnLst/>
              <a:rect l="l" t="t" r="r" b="b"/>
              <a:pathLst>
                <a:path w="161925" h="756285">
                  <a:moveTo>
                    <a:pt x="0" y="188594"/>
                  </a:moveTo>
                  <a:lnTo>
                    <a:pt x="80771" y="0"/>
                  </a:lnTo>
                  <a:lnTo>
                    <a:pt x="161544" y="188594"/>
                  </a:lnTo>
                  <a:lnTo>
                    <a:pt x="121157" y="188594"/>
                  </a:lnTo>
                  <a:lnTo>
                    <a:pt x="121157" y="755903"/>
                  </a:lnTo>
                  <a:lnTo>
                    <a:pt x="40385" y="755903"/>
                  </a:lnTo>
                  <a:lnTo>
                    <a:pt x="40385" y="188594"/>
                  </a:lnTo>
                  <a:lnTo>
                    <a:pt x="0" y="18859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43500" y="1761744"/>
              <a:ext cx="160020" cy="756285"/>
            </a:xfrm>
            <a:custGeom>
              <a:avLst/>
              <a:gdLst/>
              <a:ahLst/>
              <a:cxnLst/>
              <a:rect l="l" t="t" r="r" b="b"/>
              <a:pathLst>
                <a:path w="160020" h="756285">
                  <a:moveTo>
                    <a:pt x="80010" y="0"/>
                  </a:moveTo>
                  <a:lnTo>
                    <a:pt x="0" y="186816"/>
                  </a:lnTo>
                  <a:lnTo>
                    <a:pt x="40004" y="186816"/>
                  </a:lnTo>
                  <a:lnTo>
                    <a:pt x="40004" y="755903"/>
                  </a:lnTo>
                  <a:lnTo>
                    <a:pt x="120014" y="755903"/>
                  </a:lnTo>
                  <a:lnTo>
                    <a:pt x="120014" y="186816"/>
                  </a:lnTo>
                  <a:lnTo>
                    <a:pt x="160020" y="186816"/>
                  </a:lnTo>
                  <a:lnTo>
                    <a:pt x="8001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43500" y="1761744"/>
              <a:ext cx="160020" cy="756285"/>
            </a:xfrm>
            <a:custGeom>
              <a:avLst/>
              <a:gdLst/>
              <a:ahLst/>
              <a:cxnLst/>
              <a:rect l="l" t="t" r="r" b="b"/>
              <a:pathLst>
                <a:path w="160020" h="756285">
                  <a:moveTo>
                    <a:pt x="0" y="186816"/>
                  </a:moveTo>
                  <a:lnTo>
                    <a:pt x="80010" y="0"/>
                  </a:lnTo>
                  <a:lnTo>
                    <a:pt x="160020" y="186816"/>
                  </a:lnTo>
                  <a:lnTo>
                    <a:pt x="120014" y="186816"/>
                  </a:lnTo>
                  <a:lnTo>
                    <a:pt x="120014" y="755903"/>
                  </a:lnTo>
                  <a:lnTo>
                    <a:pt x="40004" y="755903"/>
                  </a:lnTo>
                  <a:lnTo>
                    <a:pt x="40004" y="186816"/>
                  </a:lnTo>
                  <a:lnTo>
                    <a:pt x="0" y="18681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535143" y="2876867"/>
            <a:ext cx="7931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Mid-</a:t>
            </a:r>
            <a:r>
              <a:rPr sz="1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Sept. School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deadline</a:t>
            </a:r>
            <a:r>
              <a:rPr sz="12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FF0000"/>
                </a:solidFill>
                <a:latin typeface="Calibri"/>
                <a:cs typeface="Calibri"/>
              </a:rPr>
              <a:t>for 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early applications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31086" y="2941792"/>
            <a:ext cx="8128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Start</a:t>
            </a:r>
            <a:r>
              <a:rPr sz="12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200" b="1" spc="-25" dirty="0">
                <a:solidFill>
                  <a:srgbClr val="FF0000"/>
                </a:solidFill>
                <a:latin typeface="Calibri"/>
                <a:cs typeface="Calibri"/>
              </a:rPr>
              <a:t> Nov. 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School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deadline</a:t>
            </a:r>
            <a:r>
              <a:rPr sz="12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FF0000"/>
                </a:solidFill>
                <a:latin typeface="Calibri"/>
                <a:cs typeface="Calibri"/>
              </a:rPr>
              <a:t>for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all</a:t>
            </a:r>
            <a:r>
              <a:rPr sz="1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other applications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789806" y="2147941"/>
            <a:ext cx="169545" cy="761365"/>
            <a:chOff x="3799141" y="1752409"/>
            <a:chExt cx="169545" cy="761365"/>
          </a:xfrm>
        </p:grpSpPr>
        <p:sp>
          <p:nvSpPr>
            <p:cNvPr id="22" name="object 22"/>
            <p:cNvSpPr/>
            <p:nvPr/>
          </p:nvSpPr>
          <p:spPr>
            <a:xfrm>
              <a:off x="3803903" y="1757172"/>
              <a:ext cx="160020" cy="751840"/>
            </a:xfrm>
            <a:custGeom>
              <a:avLst/>
              <a:gdLst/>
              <a:ahLst/>
              <a:cxnLst/>
              <a:rect l="l" t="t" r="r" b="b"/>
              <a:pathLst>
                <a:path w="160020" h="751839">
                  <a:moveTo>
                    <a:pt x="80010" y="0"/>
                  </a:moveTo>
                  <a:lnTo>
                    <a:pt x="0" y="186816"/>
                  </a:lnTo>
                  <a:lnTo>
                    <a:pt x="40005" y="186816"/>
                  </a:lnTo>
                  <a:lnTo>
                    <a:pt x="40005" y="751332"/>
                  </a:lnTo>
                  <a:lnTo>
                    <a:pt x="120015" y="751332"/>
                  </a:lnTo>
                  <a:lnTo>
                    <a:pt x="120015" y="186816"/>
                  </a:lnTo>
                  <a:lnTo>
                    <a:pt x="160020" y="186816"/>
                  </a:lnTo>
                  <a:lnTo>
                    <a:pt x="8001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03903" y="1757172"/>
              <a:ext cx="160020" cy="751840"/>
            </a:xfrm>
            <a:custGeom>
              <a:avLst/>
              <a:gdLst/>
              <a:ahLst/>
              <a:cxnLst/>
              <a:rect l="l" t="t" r="r" b="b"/>
              <a:pathLst>
                <a:path w="160020" h="751839">
                  <a:moveTo>
                    <a:pt x="0" y="186816"/>
                  </a:moveTo>
                  <a:lnTo>
                    <a:pt x="80010" y="0"/>
                  </a:lnTo>
                  <a:lnTo>
                    <a:pt x="160020" y="186816"/>
                  </a:lnTo>
                  <a:lnTo>
                    <a:pt x="120015" y="186816"/>
                  </a:lnTo>
                  <a:lnTo>
                    <a:pt x="120015" y="751332"/>
                  </a:lnTo>
                  <a:lnTo>
                    <a:pt x="40005" y="751332"/>
                  </a:lnTo>
                  <a:lnTo>
                    <a:pt x="40005" y="186816"/>
                  </a:lnTo>
                  <a:lnTo>
                    <a:pt x="0" y="18681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578259" y="2940817"/>
            <a:ext cx="842644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Oct.</a:t>
            </a:r>
            <a:r>
              <a:rPr sz="1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FF0000"/>
                </a:solidFill>
                <a:latin typeface="Calibri"/>
                <a:cs typeface="Calibri"/>
              </a:rPr>
              <a:t>15th 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School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deadline</a:t>
            </a:r>
            <a:r>
              <a:rPr sz="12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FF0000"/>
                </a:solidFill>
                <a:latin typeface="Calibri"/>
                <a:cs typeface="Calibri"/>
              </a:rPr>
              <a:t>for 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“competitive courses”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264668" y="39370"/>
            <a:ext cx="6199987" cy="1038046"/>
          </a:xfrm>
          <a:prstGeom prst="rect">
            <a:avLst/>
          </a:prstGeom>
        </p:spPr>
        <p:txBody>
          <a:bodyPr vert="horz" wrap="square" lIns="0" tIns="29438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</a:pPr>
            <a:r>
              <a:rPr dirty="0"/>
              <a:t>University</a:t>
            </a:r>
            <a:r>
              <a:rPr spc="-90" dirty="0"/>
              <a:t> </a:t>
            </a:r>
            <a:r>
              <a:rPr dirty="0"/>
              <a:t>Application</a:t>
            </a:r>
            <a:r>
              <a:rPr spc="-85" dirty="0"/>
              <a:t> </a:t>
            </a:r>
            <a:r>
              <a:rPr spc="-10" dirty="0"/>
              <a:t>Timeline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BA6F5E4-B8C7-A244-A6CE-5270CB72F03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374" y1="46076" x2="26215" y2="44946"/>
                        <a14:foregroundMark x1="27688" y1="32759" x2="27688" y2="35434"/>
                        <a14:foregroundMark x1="67747" y1="34661" x2="67305" y2="37693"/>
                        <a14:foregroundMark x1="77246" y1="33532" x2="77246" y2="46492"/>
                        <a14:foregroundMark x1="36598" y1="66290" x2="44624" y2="53329"/>
                        <a14:foregroundMark x1="30044" y1="57134" x2="46981" y2="40369"/>
                        <a14:foregroundMark x1="64948" y1="87634" x2="84315" y2="74257"/>
                        <a14:foregroundMark x1="11635" y1="72771" x2="39470" y2="91023"/>
                        <a14:foregroundMark x1="47938" y1="49881" x2="63549" y2="62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8433" y="-171450"/>
            <a:ext cx="1676285" cy="207622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668" y="39370"/>
            <a:ext cx="6199987" cy="1038046"/>
          </a:xfrm>
          <a:prstGeom prst="rect">
            <a:avLst/>
          </a:prstGeom>
        </p:spPr>
        <p:txBody>
          <a:bodyPr vert="horz" wrap="square" lIns="0" tIns="359282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Consideration</a:t>
            </a:r>
            <a:r>
              <a:rPr spc="-40" dirty="0"/>
              <a:t> </a:t>
            </a:r>
            <a:r>
              <a:rPr dirty="0"/>
              <a:t>by</a:t>
            </a:r>
            <a:r>
              <a:rPr spc="-25" dirty="0"/>
              <a:t> </a:t>
            </a:r>
            <a:r>
              <a:rPr spc="-10" dirty="0"/>
              <a:t>universities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9172" y="2042286"/>
            <a:ext cx="252602" cy="10337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90066" y="1725929"/>
            <a:ext cx="1231900" cy="739140"/>
          </a:xfrm>
          <a:prstGeom prst="rect">
            <a:avLst/>
          </a:prstGeom>
          <a:solidFill>
            <a:srgbClr val="C0504D"/>
          </a:solidFill>
          <a:ln w="25400">
            <a:solidFill>
              <a:srgbClr val="FFFFFF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0"/>
              </a:spcBef>
            </a:pPr>
            <a:endParaRPr sz="1200">
              <a:latin typeface="Times New Roman"/>
              <a:cs typeface="Times New Roman"/>
            </a:endParaRPr>
          </a:p>
          <a:p>
            <a:pPr marL="193675" marR="180975" indent="-7620">
              <a:lnSpc>
                <a:spcPts val="1320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Interviews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courses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792222" y="1713229"/>
            <a:ext cx="1494790" cy="764540"/>
            <a:chOff x="2792222" y="1713229"/>
            <a:chExt cx="1494790" cy="7645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4027" y="2042286"/>
              <a:ext cx="252602" cy="10337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804922" y="1725929"/>
              <a:ext cx="1231900" cy="739140"/>
            </a:xfrm>
            <a:custGeom>
              <a:avLst/>
              <a:gdLst/>
              <a:ahLst/>
              <a:cxnLst/>
              <a:rect l="l" t="t" r="r" b="b"/>
              <a:pathLst>
                <a:path w="1231900" h="739139">
                  <a:moveTo>
                    <a:pt x="1231391" y="0"/>
                  </a:moveTo>
                  <a:lnTo>
                    <a:pt x="0" y="0"/>
                  </a:lnTo>
                  <a:lnTo>
                    <a:pt x="0" y="739140"/>
                  </a:lnTo>
                  <a:lnTo>
                    <a:pt x="1231391" y="739140"/>
                  </a:lnTo>
                  <a:lnTo>
                    <a:pt x="1231391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04922" y="1725929"/>
              <a:ext cx="1231900" cy="739140"/>
            </a:xfrm>
            <a:custGeom>
              <a:avLst/>
              <a:gdLst/>
              <a:ahLst/>
              <a:cxnLst/>
              <a:rect l="l" t="t" r="r" b="b"/>
              <a:pathLst>
                <a:path w="1231900" h="739139">
                  <a:moveTo>
                    <a:pt x="0" y="739140"/>
                  </a:moveTo>
                  <a:lnTo>
                    <a:pt x="1231391" y="739140"/>
                  </a:lnTo>
                  <a:lnTo>
                    <a:pt x="1231391" y="0"/>
                  </a:lnTo>
                  <a:lnTo>
                    <a:pt x="0" y="0"/>
                  </a:lnTo>
                  <a:lnTo>
                    <a:pt x="0" y="73914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817622" y="1805432"/>
            <a:ext cx="1206500" cy="54419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6200" marR="69215" indent="-635" algn="ctr">
              <a:lnSpc>
                <a:spcPts val="1320"/>
              </a:lnSpc>
              <a:spcBef>
                <a:spcPts val="24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Additional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tests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courses</a:t>
            </a:r>
            <a:endParaRPr sz="1200">
              <a:latin typeface="Calibri"/>
              <a:cs typeface="Calibri"/>
            </a:endParaRPr>
          </a:p>
          <a:p>
            <a:pPr marL="1270" algn="ctr">
              <a:lnSpc>
                <a:spcPts val="1295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universities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53310" y="2462783"/>
            <a:ext cx="3087370" cy="252729"/>
          </a:xfrm>
          <a:custGeom>
            <a:avLst/>
            <a:gdLst/>
            <a:ahLst/>
            <a:cxnLst/>
            <a:rect l="l" t="t" r="r" b="b"/>
            <a:pathLst>
              <a:path w="3087370" h="252730">
                <a:moveTo>
                  <a:pt x="7112" y="156591"/>
                </a:moveTo>
                <a:lnTo>
                  <a:pt x="1015" y="160147"/>
                </a:lnTo>
                <a:lnTo>
                  <a:pt x="0" y="163957"/>
                </a:lnTo>
                <a:lnTo>
                  <a:pt x="51688" y="252603"/>
                </a:lnTo>
                <a:lnTo>
                  <a:pt x="59020" y="240030"/>
                </a:lnTo>
                <a:lnTo>
                  <a:pt x="45338" y="240030"/>
                </a:lnTo>
                <a:lnTo>
                  <a:pt x="45338" y="216607"/>
                </a:lnTo>
                <a:lnTo>
                  <a:pt x="10921" y="157607"/>
                </a:lnTo>
                <a:lnTo>
                  <a:pt x="7112" y="156591"/>
                </a:lnTo>
                <a:close/>
              </a:path>
              <a:path w="3087370" h="252730">
                <a:moveTo>
                  <a:pt x="45338" y="216607"/>
                </a:moveTo>
                <a:lnTo>
                  <a:pt x="45338" y="240030"/>
                </a:lnTo>
                <a:lnTo>
                  <a:pt x="58038" y="240030"/>
                </a:lnTo>
                <a:lnTo>
                  <a:pt x="58038" y="236855"/>
                </a:lnTo>
                <a:lnTo>
                  <a:pt x="46227" y="236855"/>
                </a:lnTo>
                <a:lnTo>
                  <a:pt x="51688" y="227493"/>
                </a:lnTo>
                <a:lnTo>
                  <a:pt x="45338" y="216607"/>
                </a:lnTo>
                <a:close/>
              </a:path>
              <a:path w="3087370" h="252730">
                <a:moveTo>
                  <a:pt x="96265" y="156591"/>
                </a:moveTo>
                <a:lnTo>
                  <a:pt x="92456" y="157607"/>
                </a:lnTo>
                <a:lnTo>
                  <a:pt x="58038" y="216607"/>
                </a:lnTo>
                <a:lnTo>
                  <a:pt x="58038" y="240030"/>
                </a:lnTo>
                <a:lnTo>
                  <a:pt x="59020" y="240030"/>
                </a:lnTo>
                <a:lnTo>
                  <a:pt x="103377" y="163957"/>
                </a:lnTo>
                <a:lnTo>
                  <a:pt x="102362" y="160147"/>
                </a:lnTo>
                <a:lnTo>
                  <a:pt x="96265" y="156591"/>
                </a:lnTo>
                <a:close/>
              </a:path>
              <a:path w="3087370" h="252730">
                <a:moveTo>
                  <a:pt x="51688" y="227493"/>
                </a:moveTo>
                <a:lnTo>
                  <a:pt x="46227" y="236855"/>
                </a:lnTo>
                <a:lnTo>
                  <a:pt x="57150" y="236855"/>
                </a:lnTo>
                <a:lnTo>
                  <a:pt x="51688" y="227493"/>
                </a:lnTo>
                <a:close/>
              </a:path>
              <a:path w="3087370" h="252730">
                <a:moveTo>
                  <a:pt x="58038" y="216607"/>
                </a:moveTo>
                <a:lnTo>
                  <a:pt x="51688" y="227493"/>
                </a:lnTo>
                <a:lnTo>
                  <a:pt x="57150" y="236855"/>
                </a:lnTo>
                <a:lnTo>
                  <a:pt x="58038" y="236855"/>
                </a:lnTo>
                <a:lnTo>
                  <a:pt x="58038" y="216607"/>
                </a:lnTo>
                <a:close/>
              </a:path>
              <a:path w="3087370" h="252730">
                <a:moveTo>
                  <a:pt x="3074162" y="137033"/>
                </a:moveTo>
                <a:lnTo>
                  <a:pt x="48132" y="137033"/>
                </a:lnTo>
                <a:lnTo>
                  <a:pt x="45338" y="139827"/>
                </a:lnTo>
                <a:lnTo>
                  <a:pt x="45338" y="216607"/>
                </a:lnTo>
                <a:lnTo>
                  <a:pt x="51688" y="227493"/>
                </a:lnTo>
                <a:lnTo>
                  <a:pt x="58038" y="216607"/>
                </a:lnTo>
                <a:lnTo>
                  <a:pt x="58038" y="149733"/>
                </a:lnTo>
                <a:lnTo>
                  <a:pt x="51688" y="149733"/>
                </a:lnTo>
                <a:lnTo>
                  <a:pt x="58038" y="143383"/>
                </a:lnTo>
                <a:lnTo>
                  <a:pt x="3074162" y="143383"/>
                </a:lnTo>
                <a:lnTo>
                  <a:pt x="3074162" y="137033"/>
                </a:lnTo>
                <a:close/>
              </a:path>
              <a:path w="3087370" h="252730">
                <a:moveTo>
                  <a:pt x="58038" y="143383"/>
                </a:moveTo>
                <a:lnTo>
                  <a:pt x="51688" y="149733"/>
                </a:lnTo>
                <a:lnTo>
                  <a:pt x="58038" y="149733"/>
                </a:lnTo>
                <a:lnTo>
                  <a:pt x="58038" y="143383"/>
                </a:lnTo>
                <a:close/>
              </a:path>
              <a:path w="3087370" h="252730">
                <a:moveTo>
                  <a:pt x="3086862" y="137033"/>
                </a:moveTo>
                <a:lnTo>
                  <a:pt x="3080512" y="137033"/>
                </a:lnTo>
                <a:lnTo>
                  <a:pt x="3074162" y="143383"/>
                </a:lnTo>
                <a:lnTo>
                  <a:pt x="58038" y="143383"/>
                </a:lnTo>
                <a:lnTo>
                  <a:pt x="58038" y="149733"/>
                </a:lnTo>
                <a:lnTo>
                  <a:pt x="3083941" y="149733"/>
                </a:lnTo>
                <a:lnTo>
                  <a:pt x="3086862" y="146939"/>
                </a:lnTo>
                <a:lnTo>
                  <a:pt x="3086862" y="137033"/>
                </a:lnTo>
                <a:close/>
              </a:path>
              <a:path w="3087370" h="252730">
                <a:moveTo>
                  <a:pt x="3086862" y="0"/>
                </a:moveTo>
                <a:lnTo>
                  <a:pt x="3074162" y="0"/>
                </a:lnTo>
                <a:lnTo>
                  <a:pt x="3074162" y="143383"/>
                </a:lnTo>
                <a:lnTo>
                  <a:pt x="3080512" y="137033"/>
                </a:lnTo>
                <a:lnTo>
                  <a:pt x="3086862" y="137033"/>
                </a:lnTo>
                <a:lnTo>
                  <a:pt x="3086862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319778" y="1725929"/>
            <a:ext cx="1229995" cy="739140"/>
          </a:xfrm>
          <a:prstGeom prst="rect">
            <a:avLst/>
          </a:prstGeom>
          <a:solidFill>
            <a:srgbClr val="8063A1"/>
          </a:solidFill>
          <a:ln w="25400">
            <a:solidFill>
              <a:srgbClr val="FFFFFF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algn="ctr">
              <a:lnSpc>
                <a:spcPts val="1380"/>
              </a:lnSpc>
              <a:spcBef>
                <a:spcPts val="65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Monitor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320"/>
              </a:lnSpc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TRACK</a:t>
            </a:r>
            <a:r>
              <a:rPr sz="12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200">
              <a:latin typeface="Calibri"/>
              <a:cs typeface="Calibri"/>
            </a:endParaRPr>
          </a:p>
          <a:p>
            <a:pPr marL="91440" marR="83185" indent="-2540" algn="ctr">
              <a:lnSpc>
                <a:spcPts val="1320"/>
              </a:lnSpc>
              <a:spcBef>
                <a:spcPts val="85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Conditional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offer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(or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unsuccessful)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277366" y="2735833"/>
            <a:ext cx="1494790" cy="825500"/>
            <a:chOff x="1277366" y="2735833"/>
            <a:chExt cx="1494790" cy="82550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9172" y="3096894"/>
              <a:ext cx="252602" cy="10337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90066" y="2748533"/>
              <a:ext cx="1231900" cy="800100"/>
            </a:xfrm>
            <a:custGeom>
              <a:avLst/>
              <a:gdLst/>
              <a:ahLst/>
              <a:cxnLst/>
              <a:rect l="l" t="t" r="r" b="b"/>
              <a:pathLst>
                <a:path w="1231900" h="800100">
                  <a:moveTo>
                    <a:pt x="1231392" y="0"/>
                  </a:moveTo>
                  <a:lnTo>
                    <a:pt x="0" y="0"/>
                  </a:lnTo>
                  <a:lnTo>
                    <a:pt x="0" y="800099"/>
                  </a:lnTo>
                  <a:lnTo>
                    <a:pt x="1231392" y="800099"/>
                  </a:lnTo>
                  <a:lnTo>
                    <a:pt x="1231392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90066" y="2748533"/>
              <a:ext cx="1231900" cy="800100"/>
            </a:xfrm>
            <a:custGeom>
              <a:avLst/>
              <a:gdLst/>
              <a:ahLst/>
              <a:cxnLst/>
              <a:rect l="l" t="t" r="r" b="b"/>
              <a:pathLst>
                <a:path w="1231900" h="800100">
                  <a:moveTo>
                    <a:pt x="0" y="800099"/>
                  </a:moveTo>
                  <a:lnTo>
                    <a:pt x="1231392" y="800099"/>
                  </a:lnTo>
                  <a:lnTo>
                    <a:pt x="1231392" y="0"/>
                  </a:lnTo>
                  <a:lnTo>
                    <a:pt x="0" y="0"/>
                  </a:lnTo>
                  <a:lnTo>
                    <a:pt x="0" y="80009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337563" y="2772917"/>
            <a:ext cx="1057275" cy="8407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320"/>
              </a:lnSpc>
              <a:spcBef>
                <a:spcPts val="24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Applicant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replies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offers:</a:t>
            </a:r>
            <a:endParaRPr sz="1200">
              <a:latin typeface="Calibri"/>
              <a:cs typeface="Calibri"/>
            </a:endParaRPr>
          </a:p>
          <a:p>
            <a:pPr marL="69850" indent="-63500">
              <a:lnSpc>
                <a:spcPct val="100000"/>
              </a:lnSpc>
              <a:spcBef>
                <a:spcPts val="425"/>
              </a:spcBef>
              <a:buSzPct val="88888"/>
              <a:buChar char="•"/>
              <a:tabLst>
                <a:tab pos="69850" algn="l"/>
              </a:tabLs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firm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acceptance</a:t>
            </a:r>
            <a:endParaRPr sz="900">
              <a:latin typeface="Calibri"/>
              <a:cs typeface="Calibri"/>
            </a:endParaRPr>
          </a:p>
          <a:p>
            <a:pPr marL="69215" marR="312420" indent="-63500">
              <a:lnSpc>
                <a:spcPts val="980"/>
              </a:lnSpc>
              <a:spcBef>
                <a:spcPts val="185"/>
              </a:spcBef>
              <a:buSzPct val="88888"/>
              <a:buChar char="•"/>
              <a:tabLst>
                <a:tab pos="70485" algn="l"/>
              </a:tabLs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9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insurance</a:t>
            </a:r>
            <a:r>
              <a:rPr sz="900" spc="500" dirty="0">
                <a:solidFill>
                  <a:srgbClr val="FFFFFF"/>
                </a:solidFill>
                <a:latin typeface="Calibri"/>
                <a:cs typeface="Calibri"/>
              </a:rPr>
              <a:t> 	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acceptance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37563" y="3597097"/>
            <a:ext cx="1007744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" indent="-63500">
              <a:lnSpc>
                <a:spcPct val="100000"/>
              </a:lnSpc>
              <a:spcBef>
                <a:spcPts val="100"/>
              </a:spcBef>
              <a:buSzPct val="88888"/>
              <a:buChar char="•"/>
              <a:tabLst>
                <a:tab pos="69850" algn="l"/>
              </a:tabLst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Decline</a:t>
            </a:r>
            <a:r>
              <a:rPr sz="9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9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offers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792222" y="2766314"/>
            <a:ext cx="1494790" cy="764540"/>
            <a:chOff x="2792222" y="2766314"/>
            <a:chExt cx="1494790" cy="76454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4027" y="3096895"/>
              <a:ext cx="252602" cy="10337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804922" y="2779014"/>
              <a:ext cx="1231900" cy="739140"/>
            </a:xfrm>
            <a:custGeom>
              <a:avLst/>
              <a:gdLst/>
              <a:ahLst/>
              <a:cxnLst/>
              <a:rect l="l" t="t" r="r" b="b"/>
              <a:pathLst>
                <a:path w="1231900" h="739139">
                  <a:moveTo>
                    <a:pt x="1231391" y="0"/>
                  </a:moveTo>
                  <a:lnTo>
                    <a:pt x="0" y="0"/>
                  </a:lnTo>
                  <a:lnTo>
                    <a:pt x="0" y="739140"/>
                  </a:lnTo>
                  <a:lnTo>
                    <a:pt x="1231391" y="739140"/>
                  </a:lnTo>
                  <a:lnTo>
                    <a:pt x="1231391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04922" y="2779014"/>
              <a:ext cx="1231900" cy="739140"/>
            </a:xfrm>
            <a:custGeom>
              <a:avLst/>
              <a:gdLst/>
              <a:ahLst/>
              <a:cxnLst/>
              <a:rect l="l" t="t" r="r" b="b"/>
              <a:pathLst>
                <a:path w="1231900" h="739139">
                  <a:moveTo>
                    <a:pt x="0" y="739140"/>
                  </a:moveTo>
                  <a:lnTo>
                    <a:pt x="1231391" y="739140"/>
                  </a:lnTo>
                  <a:lnTo>
                    <a:pt x="1231391" y="0"/>
                  </a:lnTo>
                  <a:lnTo>
                    <a:pt x="0" y="0"/>
                  </a:lnTo>
                  <a:lnTo>
                    <a:pt x="0" y="73914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817622" y="2858465"/>
            <a:ext cx="1206500" cy="5448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44780" marR="138430" algn="ctr">
              <a:lnSpc>
                <a:spcPct val="91800"/>
              </a:lnSpc>
              <a:spcBef>
                <a:spcPts val="22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UCAS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Extra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available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if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no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offers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received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853310" y="3515867"/>
            <a:ext cx="3087370" cy="283845"/>
          </a:xfrm>
          <a:custGeom>
            <a:avLst/>
            <a:gdLst/>
            <a:ahLst/>
            <a:cxnLst/>
            <a:rect l="l" t="t" r="r" b="b"/>
            <a:pathLst>
              <a:path w="3087370" h="283845">
                <a:moveTo>
                  <a:pt x="7112" y="187832"/>
                </a:moveTo>
                <a:lnTo>
                  <a:pt x="1015" y="191388"/>
                </a:lnTo>
                <a:lnTo>
                  <a:pt x="0" y="195325"/>
                </a:lnTo>
                <a:lnTo>
                  <a:pt x="1777" y="198246"/>
                </a:lnTo>
                <a:lnTo>
                  <a:pt x="51688" y="283844"/>
                </a:lnTo>
                <a:lnTo>
                  <a:pt x="59020" y="271271"/>
                </a:lnTo>
                <a:lnTo>
                  <a:pt x="45338" y="271271"/>
                </a:lnTo>
                <a:lnTo>
                  <a:pt x="45338" y="247849"/>
                </a:lnTo>
                <a:lnTo>
                  <a:pt x="10921" y="188848"/>
                </a:lnTo>
                <a:lnTo>
                  <a:pt x="7112" y="187832"/>
                </a:lnTo>
                <a:close/>
              </a:path>
              <a:path w="3087370" h="283845">
                <a:moveTo>
                  <a:pt x="45338" y="247849"/>
                </a:moveTo>
                <a:lnTo>
                  <a:pt x="45338" y="271271"/>
                </a:lnTo>
                <a:lnTo>
                  <a:pt x="58038" y="271271"/>
                </a:lnTo>
                <a:lnTo>
                  <a:pt x="58038" y="268096"/>
                </a:lnTo>
                <a:lnTo>
                  <a:pt x="46227" y="268096"/>
                </a:lnTo>
                <a:lnTo>
                  <a:pt x="51688" y="258735"/>
                </a:lnTo>
                <a:lnTo>
                  <a:pt x="45338" y="247849"/>
                </a:lnTo>
                <a:close/>
              </a:path>
              <a:path w="3087370" h="283845">
                <a:moveTo>
                  <a:pt x="96265" y="187832"/>
                </a:moveTo>
                <a:lnTo>
                  <a:pt x="92456" y="188848"/>
                </a:lnTo>
                <a:lnTo>
                  <a:pt x="58038" y="247849"/>
                </a:lnTo>
                <a:lnTo>
                  <a:pt x="58038" y="271271"/>
                </a:lnTo>
                <a:lnTo>
                  <a:pt x="59020" y="271271"/>
                </a:lnTo>
                <a:lnTo>
                  <a:pt x="101600" y="198246"/>
                </a:lnTo>
                <a:lnTo>
                  <a:pt x="103377" y="195325"/>
                </a:lnTo>
                <a:lnTo>
                  <a:pt x="102362" y="191388"/>
                </a:lnTo>
                <a:lnTo>
                  <a:pt x="96265" y="187832"/>
                </a:lnTo>
                <a:close/>
              </a:path>
              <a:path w="3087370" h="283845">
                <a:moveTo>
                  <a:pt x="51688" y="258735"/>
                </a:moveTo>
                <a:lnTo>
                  <a:pt x="46227" y="268096"/>
                </a:lnTo>
                <a:lnTo>
                  <a:pt x="57150" y="268096"/>
                </a:lnTo>
                <a:lnTo>
                  <a:pt x="51688" y="258735"/>
                </a:lnTo>
                <a:close/>
              </a:path>
              <a:path w="3087370" h="283845">
                <a:moveTo>
                  <a:pt x="58038" y="247849"/>
                </a:moveTo>
                <a:lnTo>
                  <a:pt x="51688" y="258735"/>
                </a:lnTo>
                <a:lnTo>
                  <a:pt x="57150" y="268096"/>
                </a:lnTo>
                <a:lnTo>
                  <a:pt x="58038" y="268096"/>
                </a:lnTo>
                <a:lnTo>
                  <a:pt x="58038" y="247849"/>
                </a:lnTo>
                <a:close/>
              </a:path>
              <a:path w="3087370" h="283845">
                <a:moveTo>
                  <a:pt x="3074162" y="152653"/>
                </a:moveTo>
                <a:lnTo>
                  <a:pt x="48132" y="152653"/>
                </a:lnTo>
                <a:lnTo>
                  <a:pt x="45338" y="155574"/>
                </a:lnTo>
                <a:lnTo>
                  <a:pt x="45338" y="247849"/>
                </a:lnTo>
                <a:lnTo>
                  <a:pt x="51688" y="258735"/>
                </a:lnTo>
                <a:lnTo>
                  <a:pt x="58038" y="247849"/>
                </a:lnTo>
                <a:lnTo>
                  <a:pt x="58038" y="165353"/>
                </a:lnTo>
                <a:lnTo>
                  <a:pt x="51688" y="165353"/>
                </a:lnTo>
                <a:lnTo>
                  <a:pt x="58038" y="159003"/>
                </a:lnTo>
                <a:lnTo>
                  <a:pt x="3074162" y="159003"/>
                </a:lnTo>
                <a:lnTo>
                  <a:pt x="3074162" y="152653"/>
                </a:lnTo>
                <a:close/>
              </a:path>
              <a:path w="3087370" h="283845">
                <a:moveTo>
                  <a:pt x="58038" y="159003"/>
                </a:moveTo>
                <a:lnTo>
                  <a:pt x="51688" y="165353"/>
                </a:lnTo>
                <a:lnTo>
                  <a:pt x="58038" y="165353"/>
                </a:lnTo>
                <a:lnTo>
                  <a:pt x="58038" y="159003"/>
                </a:lnTo>
                <a:close/>
              </a:path>
              <a:path w="3087370" h="283845">
                <a:moveTo>
                  <a:pt x="3086862" y="152653"/>
                </a:moveTo>
                <a:lnTo>
                  <a:pt x="3080512" y="152653"/>
                </a:lnTo>
                <a:lnTo>
                  <a:pt x="3074162" y="159003"/>
                </a:lnTo>
                <a:lnTo>
                  <a:pt x="58038" y="159003"/>
                </a:lnTo>
                <a:lnTo>
                  <a:pt x="58038" y="165353"/>
                </a:lnTo>
                <a:lnTo>
                  <a:pt x="3083941" y="165353"/>
                </a:lnTo>
                <a:lnTo>
                  <a:pt x="3086862" y="162559"/>
                </a:lnTo>
                <a:lnTo>
                  <a:pt x="3086862" y="152653"/>
                </a:lnTo>
                <a:close/>
              </a:path>
              <a:path w="3087370" h="283845">
                <a:moveTo>
                  <a:pt x="3086862" y="0"/>
                </a:moveTo>
                <a:lnTo>
                  <a:pt x="3074162" y="0"/>
                </a:lnTo>
                <a:lnTo>
                  <a:pt x="3074162" y="159003"/>
                </a:lnTo>
                <a:lnTo>
                  <a:pt x="3080512" y="152653"/>
                </a:lnTo>
                <a:lnTo>
                  <a:pt x="3086862" y="152653"/>
                </a:lnTo>
                <a:lnTo>
                  <a:pt x="3086862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319778" y="2779014"/>
            <a:ext cx="1229995" cy="739140"/>
          </a:xfrm>
          <a:prstGeom prst="rect">
            <a:avLst/>
          </a:prstGeom>
          <a:solidFill>
            <a:srgbClr val="C0504D"/>
          </a:solidFill>
          <a:ln w="25400">
            <a:solidFill>
              <a:srgbClr val="FFFFFF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65"/>
              </a:spcBef>
            </a:pPr>
            <a:endParaRPr sz="1200">
              <a:latin typeface="Times New Roman"/>
              <a:cs typeface="Times New Roman"/>
            </a:endParaRPr>
          </a:p>
          <a:p>
            <a:pPr marL="25146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r>
              <a:rPr sz="12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90066" y="3832097"/>
            <a:ext cx="1231900" cy="739140"/>
          </a:xfrm>
          <a:prstGeom prst="rect">
            <a:avLst/>
          </a:prstGeom>
          <a:solidFill>
            <a:srgbClr val="9BBA58"/>
          </a:solidFill>
          <a:ln w="25400">
            <a:solidFill>
              <a:srgbClr val="FFFFFF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endParaRPr sz="1200">
              <a:latin typeface="Times New Roman"/>
              <a:cs typeface="Times New Roman"/>
            </a:endParaRPr>
          </a:p>
          <a:p>
            <a:pPr marL="356870" marR="102235" indent="-250190">
              <a:lnSpc>
                <a:spcPts val="1320"/>
              </a:lnSpc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Adjustment</a:t>
            </a:r>
            <a:r>
              <a:rPr sz="1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Clearing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08A2D7D-69D9-8744-9784-C43AD7C0D51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47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4374" y1="46076" x2="26215" y2="44946"/>
                        <a14:foregroundMark x1="27688" y1="32759" x2="27688" y2="35434"/>
                        <a14:foregroundMark x1="67747" y1="34661" x2="67305" y2="37693"/>
                        <a14:foregroundMark x1="77246" y1="33532" x2="77246" y2="46492"/>
                        <a14:foregroundMark x1="36598" y1="66290" x2="44624" y2="53329"/>
                        <a14:foregroundMark x1="30044" y1="57134" x2="46981" y2="40369"/>
                        <a14:foregroundMark x1="64948" y1="87634" x2="84315" y2="74257"/>
                        <a14:foregroundMark x1="11635" y1="72771" x2="39470" y2="91023"/>
                        <a14:foregroundMark x1="47938" y1="49881" x2="63549" y2="62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7811" y="-95250"/>
            <a:ext cx="1676285" cy="207622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2357BF6-7D89-4079-8F91-FB58423D18EB}"/>
              </a:ext>
            </a:extLst>
          </p:cNvPr>
          <p:cNvSpPr txBox="1"/>
          <p:nvPr/>
        </p:nvSpPr>
        <p:spPr>
          <a:xfrm>
            <a:off x="810107" y="2417949"/>
            <a:ext cx="5022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514350" rtl="0"/>
            <a:r>
              <a:rPr lang="en-GB" sz="2700" kern="1200" dirty="0">
                <a:solidFill>
                  <a:prstClr val="white"/>
                </a:solidFill>
                <a:latin typeface="Open Sans" panose="020B0606030504020204"/>
                <a:ea typeface="+mn-ea"/>
                <a:cs typeface="+mn-cs"/>
              </a:rPr>
              <a:t>Introduction to </a:t>
            </a:r>
            <a:r>
              <a:rPr lang="en-GB" sz="2700" kern="1200" dirty="0" err="1">
                <a:solidFill>
                  <a:prstClr val="white"/>
                </a:solidFill>
                <a:latin typeface="Open Sans" panose="020B0606030504020204"/>
                <a:ea typeface="+mn-ea"/>
                <a:cs typeface="+mn-cs"/>
              </a:rPr>
              <a:t>Unifrog</a:t>
            </a:r>
            <a:r>
              <a:rPr lang="en-GB" sz="2700" kern="1200" dirty="0">
                <a:solidFill>
                  <a:prstClr val="white"/>
                </a:solidFill>
                <a:latin typeface="Open Sans" panose="020B0606030504020204"/>
                <a:ea typeface="+mn-ea"/>
                <a:cs typeface="+mn-cs"/>
              </a:rPr>
              <a:t> for parents</a:t>
            </a:r>
          </a:p>
        </p:txBody>
      </p:sp>
    </p:spTree>
    <p:extLst>
      <p:ext uri="{BB962C8B-B14F-4D97-AF65-F5344CB8AC3E}">
        <p14:creationId xmlns:p14="http://schemas.microsoft.com/office/powerpoint/2010/main" val="1611386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00853" y="514350"/>
            <a:ext cx="6605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514350" rtl="0"/>
            <a:r>
              <a:rPr lang="en-GB" sz="2400" b="1" kern="1200" dirty="0">
                <a:solidFill>
                  <a:prstClr val="white"/>
                </a:solidFill>
                <a:latin typeface="Open Sans" panose="020B0606030504020204"/>
                <a:ea typeface="+mn-ea"/>
                <a:cs typeface="+mn-cs"/>
              </a:rPr>
              <a:t>What is </a:t>
            </a:r>
            <a:r>
              <a:rPr lang="en-GB" sz="2400" b="1" kern="1200" dirty="0" err="1">
                <a:solidFill>
                  <a:prstClr val="white"/>
                </a:solidFill>
                <a:latin typeface="Open Sans" panose="020B0606030504020204"/>
                <a:ea typeface="+mn-ea"/>
                <a:cs typeface="+mn-cs"/>
              </a:rPr>
              <a:t>Unifrog</a:t>
            </a:r>
            <a:r>
              <a:rPr lang="en-GB" sz="2400" b="1" kern="1200" dirty="0">
                <a:solidFill>
                  <a:prstClr val="white"/>
                </a:solidFill>
                <a:latin typeface="Open Sans" panose="020B0606030504020204"/>
                <a:ea typeface="+mn-ea"/>
                <a:cs typeface="+mn-cs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100853" y="1200150"/>
            <a:ext cx="6605868" cy="374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881" indent="-192881" algn="l" defTabSz="5143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kern="12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160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provide a one-stop-shop where students can explore all their post-18 options, as well as providing a range of courses and events that students can sign up to.</a:t>
            </a:r>
          </a:p>
          <a:p>
            <a:pPr marL="192881" indent="-192881" algn="l" defTabSz="514350" rt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92881" indent="-192881" algn="l" defTabSz="5143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our students undertake </a:t>
            </a:r>
            <a:r>
              <a:rPr lang="en-US" sz="1600" kern="12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160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sessions in their tutor time, so they should be very familiar with how it works.</a:t>
            </a:r>
          </a:p>
          <a:p>
            <a:pPr marL="192881" indent="-192881" algn="l" defTabSz="514350" rt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92881" indent="-192881" algn="l" defTabSz="5143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kern="1200" dirty="0">
                <a:solidFill>
                  <a:prstClr val="black"/>
                </a:solidFill>
                <a:latin typeface="Open Sans" panose="020B0606030504020204"/>
                <a:ea typeface="+mn-ea"/>
                <a:cs typeface="+mn-cs"/>
              </a:rPr>
              <a:t>Based on the interests that students show we send out tailored information to ensure they have as much information as possible on the all the pathways available to them.</a:t>
            </a:r>
            <a:endParaRPr lang="en-GB" sz="1600" kern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0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150"/>
          <p:cNvSpPr txBox="1"/>
          <p:nvPr/>
        </p:nvSpPr>
        <p:spPr>
          <a:xfrm>
            <a:off x="2688457" y="926693"/>
            <a:ext cx="1944984" cy="22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b" anchorCtr="0">
            <a:noAutofit/>
          </a:bodyPr>
          <a:lstStyle/>
          <a:p>
            <a:pPr algn="ctr" defTabSz="514350" rtl="0">
              <a:lnSpc>
                <a:spcPct val="80000"/>
              </a:lnSpc>
              <a:buClr>
                <a:srgbClr val="595959"/>
              </a:buClr>
              <a:buSzPts val="2590"/>
            </a:pPr>
            <a:endParaRPr sz="1013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9293C6A-ED04-4390-AE71-ED9D5E03A9D7}"/>
              </a:ext>
            </a:extLst>
          </p:cNvPr>
          <p:cNvSpPr txBox="1"/>
          <p:nvPr/>
        </p:nvSpPr>
        <p:spPr>
          <a:xfrm>
            <a:off x="120385" y="354546"/>
            <a:ext cx="6605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514350" rtl="0"/>
            <a:r>
              <a:rPr lang="en-GB" sz="2400" b="1" kern="1200" dirty="0">
                <a:solidFill>
                  <a:prstClr val="white"/>
                </a:solidFill>
                <a:latin typeface="Open Sans" panose="020B0606030504020204"/>
                <a:ea typeface="+mn-ea"/>
                <a:cs typeface="+mn-cs"/>
              </a:rPr>
              <a:t>The Unifrog tools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6906FE-0C53-4F5B-82F0-6970EBAB19E8}"/>
              </a:ext>
            </a:extLst>
          </p:cNvPr>
          <p:cNvSpPr txBox="1"/>
          <p:nvPr/>
        </p:nvSpPr>
        <p:spPr>
          <a:xfrm>
            <a:off x="217292" y="1211979"/>
            <a:ext cx="6462482" cy="7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514350" rtl="0">
              <a:lnSpc>
                <a:spcPct val="150000"/>
              </a:lnSpc>
            </a:pPr>
            <a:r>
              <a:rPr lang="en-GB" sz="1400" kern="1200" dirty="0">
                <a:solidFill>
                  <a:prstClr val="black"/>
                </a:solidFill>
                <a:latin typeface="Open Sans" panose="020B0606030504020204"/>
                <a:ea typeface="+mn-ea"/>
                <a:cs typeface="+mn-cs"/>
              </a:rPr>
              <a:t>Access all tools on Unifrog to learn what options are available, access good quality information, and search for opportunities to support your child.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198C23-5E24-2D81-CCE5-B66F23292055}"/>
              </a:ext>
            </a:extLst>
          </p:cNvPr>
          <p:cNvGrpSpPr/>
          <p:nvPr/>
        </p:nvGrpSpPr>
        <p:grpSpPr>
          <a:xfrm>
            <a:off x="1187234" y="2190750"/>
            <a:ext cx="5594566" cy="2495133"/>
            <a:chOff x="179294" y="940020"/>
            <a:chExt cx="11891961" cy="443579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E996022-0138-710A-FE42-2093210B1D24}"/>
                </a:ext>
              </a:extLst>
            </p:cNvPr>
            <p:cNvGrpSpPr/>
            <p:nvPr/>
          </p:nvGrpSpPr>
          <p:grpSpPr>
            <a:xfrm>
              <a:off x="2574823" y="946352"/>
              <a:ext cx="2299082" cy="1582851"/>
              <a:chOff x="2607132" y="946353"/>
              <a:chExt cx="2299082" cy="1582851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40CCE3B-E528-ACBE-BF50-77F256A01849}"/>
                  </a:ext>
                </a:extLst>
              </p:cNvPr>
              <p:cNvSpPr txBox="1"/>
              <p:nvPr/>
            </p:nvSpPr>
            <p:spPr>
              <a:xfrm>
                <a:off x="2646667" y="946353"/>
                <a:ext cx="2215959" cy="533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14350" rtl="0">
                  <a:defRPr/>
                </a:pPr>
                <a:r>
                  <a:rPr lang="en-GB" sz="675" b="1" kern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Recording what you’ve done</a:t>
                </a:r>
              </a:p>
            </p:txBody>
          </p:sp>
          <p:sp>
            <p:nvSpPr>
              <p:cNvPr id="48" name="Google Shape;121;p16">
                <a:hlinkClick r:id="" action="ppaction://noaction"/>
                <a:extLst>
                  <a:ext uri="{FF2B5EF4-FFF2-40B4-BE49-F238E27FC236}">
                    <a16:creationId xmlns:a16="http://schemas.microsoft.com/office/drawing/2014/main" id="{2AFE171F-7ABB-695A-0788-100542DEF6FF}"/>
                  </a:ext>
                </a:extLst>
              </p:cNvPr>
              <p:cNvSpPr txBox="1"/>
              <p:nvPr/>
            </p:nvSpPr>
            <p:spPr>
              <a:xfrm>
                <a:off x="2611181" y="1528330"/>
                <a:ext cx="2295033" cy="301598"/>
              </a:xfrm>
              <a:prstGeom prst="rect">
                <a:avLst/>
              </a:prstGeom>
              <a:solidFill>
                <a:srgbClr val="E660A6"/>
              </a:solidFill>
              <a:ln>
                <a:noFill/>
              </a:ln>
            </p:spPr>
            <p:txBody>
              <a:bodyPr spcFirstLastPara="1" wrap="square" lIns="51427" tIns="25706" rIns="51427" bIns="25706" numCol="1" anchor="t" anchorCtr="0">
                <a:noAutofit/>
              </a:bodyPr>
              <a:lstStyle/>
              <a:p>
                <a:pPr algn="l" defTabSz="514350" rtl="0">
                  <a:defRPr/>
                </a:pPr>
                <a:r>
                  <a:rPr lang="en-GB" sz="675" kern="1200" dirty="0">
                    <a:solidFill>
                      <a:prstClr val="whit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Activities</a:t>
                </a:r>
                <a:endParaRPr sz="675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0" name="Google Shape;123;p16">
                <a:hlinkClick r:id="" action="ppaction://noaction"/>
                <a:extLst>
                  <a:ext uri="{FF2B5EF4-FFF2-40B4-BE49-F238E27FC236}">
                    <a16:creationId xmlns:a16="http://schemas.microsoft.com/office/drawing/2014/main" id="{A4840F8E-A547-C24D-8B89-2430F02A6C77}"/>
                  </a:ext>
                </a:extLst>
              </p:cNvPr>
              <p:cNvSpPr txBox="1"/>
              <p:nvPr/>
            </p:nvSpPr>
            <p:spPr>
              <a:xfrm>
                <a:off x="2611181" y="1873919"/>
                <a:ext cx="2295033" cy="301598"/>
              </a:xfrm>
              <a:prstGeom prst="rect">
                <a:avLst/>
              </a:prstGeom>
              <a:solidFill>
                <a:srgbClr val="9B59B6"/>
              </a:solidFill>
              <a:ln>
                <a:noFill/>
              </a:ln>
            </p:spPr>
            <p:txBody>
              <a:bodyPr spcFirstLastPara="1" wrap="square" lIns="51427" tIns="25706" rIns="51427" bIns="25706" numCol="1" anchor="t" anchorCtr="0">
                <a:noAutofit/>
              </a:bodyPr>
              <a:lstStyle/>
              <a:p>
                <a:pPr algn="l" defTabSz="514350" rtl="0">
                  <a:defRPr/>
                </a:pPr>
                <a:r>
                  <a:rPr lang="en-GB" sz="675" kern="1200" dirty="0">
                    <a:solidFill>
                      <a:prstClr val="whit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Skills</a:t>
                </a:r>
                <a:endParaRPr sz="675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1" name="Google Shape;122;p16">
                <a:hlinkClick r:id="" action="ppaction://noaction"/>
                <a:extLst>
                  <a:ext uri="{FF2B5EF4-FFF2-40B4-BE49-F238E27FC236}">
                    <a16:creationId xmlns:a16="http://schemas.microsoft.com/office/drawing/2014/main" id="{6B7382C7-B2D2-825D-4E8F-B83B06E4FF95}"/>
                  </a:ext>
                </a:extLst>
              </p:cNvPr>
              <p:cNvSpPr txBox="1"/>
              <p:nvPr/>
            </p:nvSpPr>
            <p:spPr>
              <a:xfrm>
                <a:off x="2607132" y="2227606"/>
                <a:ext cx="2295033" cy="301598"/>
              </a:xfrm>
              <a:prstGeom prst="rect">
                <a:avLst/>
              </a:prstGeom>
              <a:solidFill>
                <a:srgbClr val="5659D8"/>
              </a:solidFill>
              <a:ln>
                <a:noFill/>
              </a:ln>
            </p:spPr>
            <p:txBody>
              <a:bodyPr spcFirstLastPara="1" wrap="square" lIns="51427" tIns="25706" rIns="51427" bIns="25706" numCol="1" anchor="t" anchorCtr="0">
                <a:noAutofit/>
              </a:bodyPr>
              <a:lstStyle/>
              <a:p>
                <a:pPr algn="l" defTabSz="514350" rtl="0">
                  <a:defRPr/>
                </a:pPr>
                <a:r>
                  <a:rPr lang="en-GB" sz="675" kern="1200" dirty="0">
                    <a:solidFill>
                      <a:prstClr val="whit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Interactions</a:t>
                </a:r>
                <a:endParaRPr sz="675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B2101AC-8D88-0627-2A5F-86B331B2DE1C}"/>
                </a:ext>
              </a:extLst>
            </p:cNvPr>
            <p:cNvGrpSpPr/>
            <p:nvPr/>
          </p:nvGrpSpPr>
          <p:grpSpPr>
            <a:xfrm>
              <a:off x="9775412" y="978818"/>
              <a:ext cx="2295843" cy="1546183"/>
              <a:chOff x="9775412" y="978818"/>
              <a:chExt cx="2295843" cy="1546183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34CD15C-0EFE-CE3A-D70E-B535165A9053}"/>
                  </a:ext>
                </a:extLst>
              </p:cNvPr>
              <p:cNvSpPr txBox="1"/>
              <p:nvPr/>
            </p:nvSpPr>
            <p:spPr>
              <a:xfrm>
                <a:off x="9833612" y="978818"/>
                <a:ext cx="1996655" cy="533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14350" rtl="0">
                  <a:defRPr/>
                </a:pPr>
                <a:r>
                  <a:rPr lang="en-GB" sz="675" b="1" kern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Making applications</a:t>
                </a:r>
              </a:p>
            </p:txBody>
          </p:sp>
          <p:sp>
            <p:nvSpPr>
              <p:cNvPr id="37" name="Google Shape;168;p19">
                <a:hlinkClick r:id="" action="ppaction://noaction"/>
                <a:extLst>
                  <a:ext uri="{FF2B5EF4-FFF2-40B4-BE49-F238E27FC236}">
                    <a16:creationId xmlns:a16="http://schemas.microsoft.com/office/drawing/2014/main" id="{9DB03D5E-CAE2-4EA2-E0DB-789E01A5341C}"/>
                  </a:ext>
                </a:extLst>
              </p:cNvPr>
              <p:cNvSpPr txBox="1"/>
              <p:nvPr/>
            </p:nvSpPr>
            <p:spPr>
              <a:xfrm>
                <a:off x="9776222" y="1528330"/>
                <a:ext cx="2295033" cy="301598"/>
              </a:xfrm>
              <a:prstGeom prst="rect">
                <a:avLst/>
              </a:prstGeom>
              <a:solidFill>
                <a:srgbClr val="D04744"/>
              </a:solidFill>
              <a:ln>
                <a:noFill/>
              </a:ln>
            </p:spPr>
            <p:txBody>
              <a:bodyPr spcFirstLastPara="1" wrap="square" lIns="51427" tIns="25706" rIns="51427" bIns="25706" numCol="1" anchor="t" anchorCtr="0">
                <a:noAutofit/>
              </a:bodyPr>
              <a:lstStyle/>
              <a:p>
                <a:pPr algn="l" defTabSz="514350" rtl="0">
                  <a:defRPr/>
                </a:pPr>
                <a:r>
                  <a:rPr lang="en-GB" sz="675" kern="1200" dirty="0">
                    <a:solidFill>
                      <a:prstClr val="whit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Post 18 Intentions</a:t>
                </a:r>
                <a:endParaRPr sz="675" kern="1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5" name="Google Shape;169;p19">
                <a:hlinkClick r:id="" action="ppaction://noaction"/>
                <a:extLst>
                  <a:ext uri="{FF2B5EF4-FFF2-40B4-BE49-F238E27FC236}">
                    <a16:creationId xmlns:a16="http://schemas.microsoft.com/office/drawing/2014/main" id="{62B40C17-81E2-6CAA-43C8-17B74F41FFBC}"/>
                  </a:ext>
                </a:extLst>
              </p:cNvPr>
              <p:cNvSpPr txBox="1"/>
              <p:nvPr/>
            </p:nvSpPr>
            <p:spPr>
              <a:xfrm>
                <a:off x="9775412" y="2223403"/>
                <a:ext cx="2295033" cy="301598"/>
              </a:xfrm>
              <a:prstGeom prst="rect">
                <a:avLst/>
              </a:prstGeom>
              <a:solidFill>
                <a:srgbClr val="E84C51"/>
              </a:solidFill>
              <a:ln>
                <a:noFill/>
              </a:ln>
            </p:spPr>
            <p:txBody>
              <a:bodyPr spcFirstLastPara="1" wrap="square" lIns="51427" tIns="25706" rIns="51427" bIns="25706" numCol="1" anchor="t" anchorCtr="0">
                <a:noAutofit/>
              </a:bodyPr>
              <a:lstStyle/>
              <a:p>
                <a:pPr algn="l" defTabSz="514350" rtl="0">
                  <a:defRPr/>
                </a:pPr>
                <a:r>
                  <a:rPr lang="en-GB" sz="675" kern="1200" dirty="0">
                    <a:solidFill>
                      <a:prstClr val="whit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Applications list </a:t>
                </a:r>
                <a:endParaRPr sz="675" kern="1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6" name="Google Shape;171;p19">
                <a:hlinkClick r:id="" action="ppaction://noaction"/>
                <a:extLst>
                  <a:ext uri="{FF2B5EF4-FFF2-40B4-BE49-F238E27FC236}">
                    <a16:creationId xmlns:a16="http://schemas.microsoft.com/office/drawing/2014/main" id="{89597C84-D0F2-A741-C434-4A0CABB7F6F9}"/>
                  </a:ext>
                </a:extLst>
              </p:cNvPr>
              <p:cNvSpPr txBox="1"/>
              <p:nvPr/>
            </p:nvSpPr>
            <p:spPr>
              <a:xfrm>
                <a:off x="9775412" y="1873919"/>
                <a:ext cx="2295033" cy="301598"/>
              </a:xfrm>
              <a:prstGeom prst="rect">
                <a:avLst/>
              </a:prstGeom>
              <a:solidFill>
                <a:srgbClr val="D652B3"/>
              </a:solidFill>
              <a:ln>
                <a:noFill/>
              </a:ln>
            </p:spPr>
            <p:txBody>
              <a:bodyPr spcFirstLastPara="1" wrap="square" lIns="51427" tIns="25706" rIns="51427" bIns="25706" numCol="1" anchor="t" anchorCtr="0">
                <a:noAutofit/>
              </a:bodyPr>
              <a:lstStyle/>
              <a:p>
                <a:pPr algn="l" defTabSz="514350" rtl="0">
                  <a:defRPr/>
                </a:pPr>
                <a:r>
                  <a:rPr lang="en-GB" sz="675" kern="1200">
                    <a:solidFill>
                      <a:prstClr val="whit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Locker</a:t>
                </a:r>
                <a:endParaRPr sz="675" kern="120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77AEEE0-41AE-226B-7DEA-77A8B050F10F}"/>
                </a:ext>
              </a:extLst>
            </p:cNvPr>
            <p:cNvGrpSpPr/>
            <p:nvPr/>
          </p:nvGrpSpPr>
          <p:grpSpPr>
            <a:xfrm>
              <a:off x="4961852" y="977818"/>
              <a:ext cx="2313485" cy="4397995"/>
              <a:chOff x="4961852" y="977818"/>
              <a:chExt cx="2313485" cy="439799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5CD2BE-6FB5-B07F-84D7-3931FA609EDD}"/>
                  </a:ext>
                </a:extLst>
              </p:cNvPr>
              <p:cNvSpPr txBox="1"/>
              <p:nvPr/>
            </p:nvSpPr>
            <p:spPr>
              <a:xfrm>
                <a:off x="4961852" y="977818"/>
                <a:ext cx="2275016" cy="533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14350" rtl="0">
                  <a:defRPr/>
                </a:pPr>
                <a:r>
                  <a:rPr lang="en-GB" sz="675" b="1" kern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Searching for opportunities</a:t>
                </a:r>
              </a:p>
            </p:txBody>
          </p:sp>
          <p:sp>
            <p:nvSpPr>
              <p:cNvPr id="25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5AAA5254-B37D-FD56-AC8F-C506FCA66DEA}"/>
                  </a:ext>
                </a:extLst>
              </p:cNvPr>
              <p:cNvSpPr txBox="1"/>
              <p:nvPr/>
            </p:nvSpPr>
            <p:spPr>
              <a:xfrm>
                <a:off x="4962217" y="2939087"/>
                <a:ext cx="2296349" cy="301598"/>
              </a:xfrm>
              <a:prstGeom prst="rect">
                <a:avLst/>
              </a:prstGeom>
              <a:solidFill>
                <a:srgbClr val="F90505"/>
              </a:solidFill>
              <a:ln>
                <a:noFill/>
              </a:ln>
            </p:spPr>
            <p:txBody>
              <a:bodyPr spcFirstLastPara="1" wrap="square" lIns="51427" tIns="25706" rIns="51427" bIns="25706" numCol="1" anchor="t" anchorCtr="0">
                <a:noAutofit/>
              </a:bodyPr>
              <a:lstStyle/>
              <a:p>
                <a:pPr algn="l" defTabSz="514350" rtl="0">
                  <a:defRPr/>
                </a:pPr>
                <a:r>
                  <a:rPr lang="en-GB" sz="675" kern="1200" dirty="0">
                    <a:solidFill>
                      <a:prstClr val="whit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Canadian universities</a:t>
                </a:r>
                <a:endParaRPr sz="675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26" name="Google Shape;137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456FBB13-39B3-B75E-D647-E62405D7DDAE}"/>
                  </a:ext>
                </a:extLst>
              </p:cNvPr>
              <p:cNvSpPr txBox="1"/>
              <p:nvPr/>
            </p:nvSpPr>
            <p:spPr>
              <a:xfrm>
                <a:off x="4978988" y="2580840"/>
                <a:ext cx="2296349" cy="301598"/>
              </a:xfrm>
              <a:prstGeom prst="rect">
                <a:avLst/>
              </a:prstGeom>
              <a:solidFill>
                <a:srgbClr val="007EFA"/>
              </a:solidFill>
              <a:ln>
                <a:noFill/>
              </a:ln>
            </p:spPr>
            <p:txBody>
              <a:bodyPr spcFirstLastPara="1" wrap="square" lIns="51427" tIns="25706" rIns="51427" bIns="25706" numCol="1" anchor="t" anchorCtr="0">
                <a:noAutofit/>
              </a:bodyPr>
              <a:lstStyle/>
              <a:p>
                <a:pPr algn="l" defTabSz="514350" rtl="0">
                  <a:defRPr/>
                </a:pPr>
                <a:r>
                  <a:rPr lang="en-GB" sz="675" kern="1200" dirty="0">
                    <a:solidFill>
                      <a:prstClr val="whit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Oxbridge</a:t>
                </a:r>
                <a:endParaRPr sz="675" kern="1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Google Shape;139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5179D207-6C9B-68AD-03D7-4A2AA94CA041}"/>
                  </a:ext>
                </a:extLst>
              </p:cNvPr>
              <p:cNvSpPr txBox="1"/>
              <p:nvPr/>
            </p:nvSpPr>
            <p:spPr>
              <a:xfrm>
                <a:off x="4978988" y="2228193"/>
                <a:ext cx="2296349" cy="301598"/>
              </a:xfrm>
              <a:prstGeom prst="rect">
                <a:avLst/>
              </a:prstGeom>
              <a:solidFill>
                <a:srgbClr val="6815AD"/>
              </a:solidFill>
              <a:ln>
                <a:noFill/>
              </a:ln>
            </p:spPr>
            <p:txBody>
              <a:bodyPr spcFirstLastPara="1" wrap="square" lIns="51427" tIns="25706" rIns="51427" bIns="25706" numCol="1" anchor="t" anchorCtr="0">
                <a:noAutofit/>
              </a:bodyPr>
              <a:lstStyle/>
              <a:p>
                <a:pPr algn="l" defTabSz="514350" rtl="0">
                  <a:defRPr/>
                </a:pPr>
                <a:r>
                  <a:rPr lang="en-GB" sz="675" kern="1200" dirty="0">
                    <a:solidFill>
                      <a:prstClr val="whit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European universities</a:t>
                </a:r>
                <a:endParaRPr sz="675" kern="1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Google Shape;141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3D0EBD1C-757D-0E4D-3D1F-A90CB332515B}"/>
                  </a:ext>
                </a:extLst>
              </p:cNvPr>
              <p:cNvSpPr txBox="1"/>
              <p:nvPr/>
            </p:nvSpPr>
            <p:spPr>
              <a:xfrm>
                <a:off x="4978988" y="1878277"/>
                <a:ext cx="2296349" cy="301598"/>
              </a:xfrm>
              <a:prstGeom prst="rect">
                <a:avLst/>
              </a:prstGeom>
              <a:solidFill>
                <a:srgbClr val="2E65B6"/>
              </a:solidFill>
              <a:ln>
                <a:noFill/>
              </a:ln>
            </p:spPr>
            <p:txBody>
              <a:bodyPr spcFirstLastPara="1" wrap="square" lIns="51427" tIns="25706" rIns="51427" bIns="25706" numCol="1" anchor="t" anchorCtr="0">
                <a:noAutofit/>
              </a:bodyPr>
              <a:lstStyle/>
              <a:p>
                <a:pPr algn="l" defTabSz="514350" rtl="0">
                  <a:defRPr/>
                </a:pPr>
                <a:r>
                  <a:rPr lang="en-GB" sz="675" kern="1200" dirty="0">
                    <a:solidFill>
                      <a:prstClr val="whit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US universities</a:t>
                </a:r>
                <a:endParaRPr sz="675" kern="1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Google Shape;142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24800FEA-C5A1-AC16-AB91-38D54EC980DC}"/>
                  </a:ext>
                </a:extLst>
              </p:cNvPr>
              <p:cNvSpPr txBox="1"/>
              <p:nvPr/>
            </p:nvSpPr>
            <p:spPr>
              <a:xfrm>
                <a:off x="4978988" y="1528330"/>
                <a:ext cx="2296349" cy="30159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51427" tIns="25706" rIns="51427" bIns="25706" numCol="1" anchor="t" anchorCtr="0">
                <a:noAutofit/>
              </a:bodyPr>
              <a:lstStyle/>
              <a:p>
                <a:pPr algn="l" defTabSz="514350" rtl="0">
                  <a:defRPr/>
                </a:pPr>
                <a:r>
                  <a:rPr lang="en-GB" sz="675" kern="1200" dirty="0">
                    <a:solidFill>
                      <a:prstClr val="whit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UK universities</a:t>
                </a:r>
                <a:endParaRPr sz="675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30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A0674403-B203-80A4-C886-25BFDFD982DB}"/>
                  </a:ext>
                </a:extLst>
              </p:cNvPr>
              <p:cNvSpPr txBox="1"/>
              <p:nvPr/>
            </p:nvSpPr>
            <p:spPr>
              <a:xfrm>
                <a:off x="4962216" y="3295135"/>
                <a:ext cx="2296349" cy="301598"/>
              </a:xfrm>
              <a:prstGeom prst="rect">
                <a:avLst/>
              </a:prstGeom>
              <a:solidFill>
                <a:srgbClr val="16DD36"/>
              </a:solidFill>
              <a:ln>
                <a:noFill/>
              </a:ln>
            </p:spPr>
            <p:txBody>
              <a:bodyPr spcFirstLastPara="1" wrap="square" lIns="51427" tIns="25706" rIns="51427" bIns="25706" numCol="1" anchor="t" anchorCtr="0">
                <a:noAutofit/>
              </a:bodyPr>
              <a:lstStyle/>
              <a:p>
                <a:pPr algn="l" defTabSz="514350" rtl="0">
                  <a:defRPr/>
                </a:pPr>
                <a:r>
                  <a:rPr lang="en-GB" sz="675" kern="1200" dirty="0">
                    <a:solidFill>
                      <a:prstClr val="whit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Asian universities</a:t>
                </a:r>
                <a:endParaRPr sz="675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31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09F087CC-4007-3C8B-860C-F1345D08BB03}"/>
                  </a:ext>
                </a:extLst>
              </p:cNvPr>
              <p:cNvSpPr txBox="1"/>
              <p:nvPr/>
            </p:nvSpPr>
            <p:spPr>
              <a:xfrm>
                <a:off x="4962216" y="3657162"/>
                <a:ext cx="2296349" cy="301598"/>
              </a:xfrm>
              <a:prstGeom prst="rect">
                <a:avLst/>
              </a:prstGeom>
              <a:solidFill>
                <a:srgbClr val="3C85C2"/>
              </a:solidFill>
              <a:ln>
                <a:noFill/>
              </a:ln>
            </p:spPr>
            <p:txBody>
              <a:bodyPr spcFirstLastPara="1" wrap="square" lIns="51427" tIns="25706" rIns="51427" bIns="25706" numCol="1" anchor="t" anchorCtr="0">
                <a:noAutofit/>
              </a:bodyPr>
              <a:lstStyle/>
              <a:p>
                <a:pPr algn="l" defTabSz="514350" rtl="0">
                  <a:defRPr/>
                </a:pPr>
                <a:r>
                  <a:rPr lang="en-GB" sz="675" kern="1200" dirty="0">
                    <a:solidFill>
                      <a:prstClr val="whit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Australasian universities</a:t>
                </a:r>
                <a:endParaRPr sz="675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32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8DDF4A4C-7C3F-76A1-3326-B2C4BE910B64}"/>
                  </a:ext>
                </a:extLst>
              </p:cNvPr>
              <p:cNvSpPr txBox="1"/>
              <p:nvPr/>
            </p:nvSpPr>
            <p:spPr>
              <a:xfrm>
                <a:off x="4961852" y="4721199"/>
                <a:ext cx="2296349" cy="301598"/>
              </a:xfrm>
              <a:prstGeom prst="rect">
                <a:avLst/>
              </a:prstGeom>
              <a:solidFill>
                <a:srgbClr val="B54F0D"/>
              </a:solidFill>
              <a:ln>
                <a:noFill/>
              </a:ln>
            </p:spPr>
            <p:txBody>
              <a:bodyPr spcFirstLastPara="1" wrap="square" lIns="51427" tIns="25706" rIns="51427" bIns="25706" numCol="1" anchor="t" anchorCtr="0">
                <a:noAutofit/>
              </a:bodyPr>
              <a:lstStyle/>
              <a:p>
                <a:pPr algn="l" defTabSz="514350" rtl="0">
                  <a:defRPr/>
                </a:pPr>
                <a:r>
                  <a:rPr lang="en-GB" sz="675" kern="1200" dirty="0">
                    <a:solidFill>
                      <a:prstClr val="whit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Special Opportunities</a:t>
                </a:r>
                <a:endParaRPr sz="675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33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18D11134-4678-D7D6-BEAC-36B217CE7622}"/>
                  </a:ext>
                </a:extLst>
              </p:cNvPr>
              <p:cNvSpPr txBox="1"/>
              <p:nvPr/>
            </p:nvSpPr>
            <p:spPr>
              <a:xfrm>
                <a:off x="4962215" y="4019189"/>
                <a:ext cx="2296349" cy="276522"/>
              </a:xfrm>
              <a:prstGeom prst="rect">
                <a:avLst/>
              </a:prstGeom>
              <a:solidFill>
                <a:srgbClr val="755B99"/>
              </a:solidFill>
              <a:ln>
                <a:noFill/>
              </a:ln>
            </p:spPr>
            <p:txBody>
              <a:bodyPr spcFirstLastPara="1" wrap="square" lIns="51427" tIns="25706" rIns="51427" bIns="25706" numCol="1" anchor="t" anchorCtr="0">
                <a:noAutofit/>
              </a:bodyPr>
              <a:lstStyle/>
              <a:p>
                <a:pPr algn="l" defTabSz="514350" rtl="0">
                  <a:defRPr/>
                </a:pPr>
                <a:r>
                  <a:rPr lang="en-GB" sz="675" kern="1200" dirty="0" err="1">
                    <a:solidFill>
                      <a:prstClr val="whit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MidEast</a:t>
                </a:r>
                <a:r>
                  <a:rPr lang="en-GB" sz="675" kern="1200" dirty="0">
                    <a:solidFill>
                      <a:prstClr val="whit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 and Africa unis</a:t>
                </a:r>
                <a:endParaRPr sz="675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34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6A1FF2D0-1F81-1349-F941-97E4CA24A627}"/>
                  </a:ext>
                </a:extLst>
              </p:cNvPr>
              <p:cNvSpPr txBox="1"/>
              <p:nvPr/>
            </p:nvSpPr>
            <p:spPr>
              <a:xfrm>
                <a:off x="4961852" y="4368183"/>
                <a:ext cx="2296349" cy="301598"/>
              </a:xfrm>
              <a:prstGeom prst="rect">
                <a:avLst/>
              </a:prstGeom>
              <a:solidFill>
                <a:srgbClr val="346535"/>
              </a:solidFill>
              <a:ln>
                <a:noFill/>
              </a:ln>
            </p:spPr>
            <p:txBody>
              <a:bodyPr spcFirstLastPara="1" wrap="square" lIns="51427" tIns="25706" rIns="51427" bIns="25706" numCol="1" anchor="t" anchorCtr="0">
                <a:noAutofit/>
              </a:bodyPr>
              <a:lstStyle/>
              <a:p>
                <a:pPr algn="l" defTabSz="514350" rtl="0">
                  <a:defRPr/>
                </a:pPr>
                <a:r>
                  <a:rPr lang="en-GB" sz="675" kern="1200" dirty="0">
                    <a:solidFill>
                      <a:prstClr val="whit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Irish universities</a:t>
                </a:r>
                <a:endParaRPr sz="675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35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557F7349-40EA-EB13-9E19-A0BD2935C7BF}"/>
                  </a:ext>
                </a:extLst>
              </p:cNvPr>
              <p:cNvSpPr txBox="1"/>
              <p:nvPr/>
            </p:nvSpPr>
            <p:spPr>
              <a:xfrm>
                <a:off x="4961853" y="5074215"/>
                <a:ext cx="2296349" cy="301598"/>
              </a:xfrm>
              <a:prstGeom prst="rect">
                <a:avLst/>
              </a:prstGeom>
              <a:solidFill>
                <a:srgbClr val="0B434A"/>
              </a:solidFill>
              <a:ln>
                <a:noFill/>
              </a:ln>
            </p:spPr>
            <p:txBody>
              <a:bodyPr spcFirstLastPara="1" wrap="square" lIns="51427" tIns="25706" rIns="51427" bIns="25706" numCol="1" anchor="t" anchorCtr="0">
                <a:noAutofit/>
              </a:bodyPr>
              <a:lstStyle/>
              <a:p>
                <a:pPr algn="l" defTabSz="514350" rtl="0">
                  <a:defRPr/>
                </a:pPr>
                <a:r>
                  <a:rPr lang="en-GB" sz="675" kern="1200" dirty="0">
                    <a:solidFill>
                      <a:prstClr val="whit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Events</a:t>
                </a:r>
                <a:endParaRPr sz="675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A3B538A-3D43-BC2C-C7B5-D7BDAF80B055}"/>
                </a:ext>
              </a:extLst>
            </p:cNvPr>
            <p:cNvGrpSpPr/>
            <p:nvPr/>
          </p:nvGrpSpPr>
          <p:grpSpPr>
            <a:xfrm>
              <a:off x="7275340" y="940020"/>
              <a:ext cx="2387389" cy="3539946"/>
              <a:chOff x="7260596" y="940020"/>
              <a:chExt cx="2387389" cy="353994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263ED75-23B9-EC17-302A-DF923097BA19}"/>
                  </a:ext>
                </a:extLst>
              </p:cNvPr>
              <p:cNvSpPr txBox="1"/>
              <p:nvPr/>
            </p:nvSpPr>
            <p:spPr>
              <a:xfrm>
                <a:off x="7260596" y="940020"/>
                <a:ext cx="2295033" cy="533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14350" rtl="0">
                  <a:defRPr/>
                </a:pPr>
                <a:r>
                  <a:rPr lang="en-GB" sz="675" b="1" kern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Drafting application materials</a:t>
                </a:r>
              </a:p>
            </p:txBody>
          </p:sp>
          <p:sp>
            <p:nvSpPr>
              <p:cNvPr id="16" name="Google Shape;153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7BAC60E4-A8DA-389A-309F-06E897B6B764}"/>
                  </a:ext>
                </a:extLst>
              </p:cNvPr>
              <p:cNvSpPr txBox="1"/>
              <p:nvPr/>
            </p:nvSpPr>
            <p:spPr>
              <a:xfrm>
                <a:off x="7352952" y="1881518"/>
                <a:ext cx="2295033" cy="301598"/>
              </a:xfrm>
              <a:prstGeom prst="rect">
                <a:avLst/>
              </a:prstGeom>
              <a:solidFill>
                <a:srgbClr val="9F8A42"/>
              </a:solidFill>
              <a:ln>
                <a:noFill/>
              </a:ln>
            </p:spPr>
            <p:txBody>
              <a:bodyPr spcFirstLastPara="1" wrap="square" lIns="51427" tIns="25706" rIns="51427" bIns="25706" numCol="1" anchor="t" anchorCtr="0">
                <a:noAutofit/>
              </a:bodyPr>
              <a:lstStyle/>
              <a:p>
                <a:pPr algn="l" defTabSz="514350" rtl="0">
                  <a:defRPr/>
                </a:pPr>
                <a:r>
                  <a:rPr lang="en-GB" sz="675" kern="1200" dirty="0">
                    <a:solidFill>
                      <a:prstClr val="whit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Classes</a:t>
                </a:r>
                <a:endParaRPr sz="675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17" name="Google Shape;154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E44B9E53-C14C-A739-2D05-D549748607EF}"/>
                  </a:ext>
                </a:extLst>
              </p:cNvPr>
              <p:cNvSpPr txBox="1"/>
              <p:nvPr/>
            </p:nvSpPr>
            <p:spPr>
              <a:xfrm>
                <a:off x="7352952" y="1528330"/>
                <a:ext cx="2295033" cy="301598"/>
              </a:xfrm>
              <a:prstGeom prst="rect">
                <a:avLst/>
              </a:prstGeom>
              <a:solidFill>
                <a:srgbClr val="D95459"/>
              </a:solidFill>
              <a:ln>
                <a:noFill/>
              </a:ln>
            </p:spPr>
            <p:txBody>
              <a:bodyPr spcFirstLastPara="1" wrap="square" lIns="51427" tIns="25706" rIns="51427" bIns="25706" numCol="1" anchor="t" anchorCtr="0">
                <a:noAutofit/>
              </a:bodyPr>
              <a:lstStyle/>
              <a:p>
                <a:pPr algn="l" defTabSz="514350" rtl="0">
                  <a:defRPr/>
                </a:pPr>
                <a:r>
                  <a:rPr lang="en-GB" sz="675" kern="1200" dirty="0">
                    <a:solidFill>
                      <a:prstClr val="whit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UK Personal Statement</a:t>
                </a:r>
                <a:endParaRPr sz="675" kern="1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" name="Google Shape;155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19A7F84E-7A27-E225-95E8-53A5E44F71EF}"/>
                  </a:ext>
                </a:extLst>
              </p:cNvPr>
              <p:cNvSpPr txBox="1"/>
              <p:nvPr/>
            </p:nvSpPr>
            <p:spPr>
              <a:xfrm>
                <a:off x="7352952" y="2228193"/>
                <a:ext cx="2295033" cy="301598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51427" tIns="25706" rIns="51427" bIns="25706" numCol="1" anchor="t" anchorCtr="0">
                <a:noAutofit/>
              </a:bodyPr>
              <a:lstStyle/>
              <a:p>
                <a:pPr algn="l" defTabSz="514350" rtl="0">
                  <a:defRPr/>
                </a:pPr>
                <a:r>
                  <a:rPr lang="en-GB" sz="675" kern="1200" dirty="0">
                    <a:solidFill>
                      <a:prstClr val="whit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Subject References</a:t>
                </a:r>
                <a:endParaRPr sz="675" kern="1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9" name="Google Shape;156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BA5F4E47-D58C-9250-1FA2-D00C83A2EF8B}"/>
                  </a:ext>
                </a:extLst>
              </p:cNvPr>
              <p:cNvSpPr txBox="1"/>
              <p:nvPr/>
            </p:nvSpPr>
            <p:spPr>
              <a:xfrm>
                <a:off x="7352952" y="2580840"/>
                <a:ext cx="2295033" cy="301598"/>
              </a:xfrm>
              <a:prstGeom prst="rect">
                <a:avLst/>
              </a:prstGeom>
              <a:solidFill>
                <a:srgbClr val="558465"/>
              </a:solidFill>
              <a:ln>
                <a:noFill/>
              </a:ln>
            </p:spPr>
            <p:txBody>
              <a:bodyPr spcFirstLastPara="1" wrap="square" lIns="51427" tIns="25706" rIns="51427" bIns="25706" numCol="1" anchor="t" anchorCtr="0">
                <a:noAutofit/>
              </a:bodyPr>
              <a:lstStyle/>
              <a:p>
                <a:pPr algn="l" defTabSz="514350" rtl="0">
                  <a:defRPr/>
                </a:pPr>
                <a:r>
                  <a:rPr lang="en-GB" sz="675" kern="1200" dirty="0">
                    <a:solidFill>
                      <a:prstClr val="whit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CV / Resumé</a:t>
                </a:r>
              </a:p>
            </p:txBody>
          </p:sp>
          <p:sp>
            <p:nvSpPr>
              <p:cNvPr id="20" name="Google Shape;153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B37BDE8B-792B-5468-4AD8-19FFB37A1502}"/>
                  </a:ext>
                </a:extLst>
              </p:cNvPr>
              <p:cNvSpPr txBox="1"/>
              <p:nvPr/>
            </p:nvSpPr>
            <p:spPr>
              <a:xfrm>
                <a:off x="7352952" y="3284208"/>
                <a:ext cx="2295033" cy="301598"/>
              </a:xfrm>
              <a:prstGeom prst="rect">
                <a:avLst/>
              </a:prstGeom>
              <a:solidFill>
                <a:srgbClr val="BE54D9"/>
              </a:solidFill>
              <a:ln>
                <a:noFill/>
              </a:ln>
            </p:spPr>
            <p:txBody>
              <a:bodyPr spcFirstLastPara="1" wrap="square" lIns="51427" tIns="25706" rIns="51427" bIns="25706" numCol="1" anchor="t" anchorCtr="0">
                <a:noAutofit/>
              </a:bodyPr>
              <a:lstStyle/>
              <a:p>
                <a:pPr algn="l" defTabSz="514350" rtl="0">
                  <a:defRPr/>
                </a:pPr>
                <a:r>
                  <a:rPr lang="en-GB" sz="675" kern="1200" dirty="0">
                    <a:solidFill>
                      <a:prstClr val="whit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Common App Essay</a:t>
                </a:r>
                <a:endParaRPr sz="675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21" name="Google Shape;154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46161C3E-7807-63CC-1B9D-1647F76800D0}"/>
                  </a:ext>
                </a:extLst>
              </p:cNvPr>
              <p:cNvSpPr txBox="1"/>
              <p:nvPr/>
            </p:nvSpPr>
            <p:spPr>
              <a:xfrm>
                <a:off x="7352952" y="2932524"/>
                <a:ext cx="2295033" cy="301598"/>
              </a:xfrm>
              <a:prstGeom prst="rect">
                <a:avLst/>
              </a:prstGeom>
              <a:solidFill>
                <a:srgbClr val="C6590F"/>
              </a:solidFill>
              <a:ln>
                <a:noFill/>
              </a:ln>
            </p:spPr>
            <p:txBody>
              <a:bodyPr spcFirstLastPara="1" wrap="square" lIns="51427" tIns="25706" rIns="51427" bIns="25706" numCol="1" anchor="t" anchorCtr="0">
                <a:noAutofit/>
              </a:bodyPr>
              <a:lstStyle/>
              <a:p>
                <a:pPr algn="l" defTabSz="514350" rtl="0">
                  <a:defRPr/>
                </a:pPr>
                <a:r>
                  <a:rPr lang="en-GB" sz="675" kern="1200" dirty="0">
                    <a:solidFill>
                      <a:prstClr val="whit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Writing tool</a:t>
                </a:r>
                <a:endParaRPr sz="675" kern="1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2" name="Google Shape;155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77B8DC6A-0BAE-74E1-1CA6-16995F14AC9F}"/>
                  </a:ext>
                </a:extLst>
              </p:cNvPr>
              <p:cNvSpPr txBox="1"/>
              <p:nvPr/>
            </p:nvSpPr>
            <p:spPr>
              <a:xfrm>
                <a:off x="7352952" y="3639160"/>
                <a:ext cx="2295033" cy="301598"/>
              </a:xfrm>
              <a:prstGeom prst="rect">
                <a:avLst/>
              </a:prstGeom>
              <a:solidFill>
                <a:srgbClr val="3FC9AD"/>
              </a:solidFill>
              <a:ln>
                <a:noFill/>
              </a:ln>
            </p:spPr>
            <p:txBody>
              <a:bodyPr spcFirstLastPara="1" wrap="square" lIns="51427" tIns="25706" rIns="51427" bIns="25706" numCol="1" anchor="t" anchorCtr="0">
                <a:noAutofit/>
              </a:bodyPr>
              <a:lstStyle/>
              <a:p>
                <a:pPr algn="l" defTabSz="514350" rtl="0">
                  <a:defRPr/>
                </a:pPr>
                <a:r>
                  <a:rPr lang="en-GB" sz="675" kern="1200" dirty="0">
                    <a:solidFill>
                      <a:prstClr val="whit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US recommenders</a:t>
                </a:r>
                <a:endParaRPr sz="675" kern="1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" name="Google Shape;156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5CC2A291-D5E6-F67B-5C38-289463852C86}"/>
                  </a:ext>
                </a:extLst>
              </p:cNvPr>
              <p:cNvSpPr txBox="1"/>
              <p:nvPr/>
            </p:nvSpPr>
            <p:spPr>
              <a:xfrm>
                <a:off x="7352952" y="3994111"/>
                <a:ext cx="2295033" cy="485855"/>
              </a:xfrm>
              <a:prstGeom prst="rect">
                <a:avLst/>
              </a:prstGeom>
              <a:solidFill>
                <a:srgbClr val="FF0280"/>
              </a:solidFill>
              <a:ln>
                <a:noFill/>
              </a:ln>
            </p:spPr>
            <p:txBody>
              <a:bodyPr spcFirstLastPara="1" wrap="square" lIns="51427" tIns="25706" rIns="51427" bIns="25706" numCol="1" anchor="t" anchorCtr="0">
                <a:noAutofit/>
              </a:bodyPr>
              <a:lstStyle/>
              <a:p>
                <a:pPr algn="l" defTabSz="514350" rtl="0">
                  <a:defRPr/>
                </a:pPr>
                <a:r>
                  <a:rPr lang="en-GB" sz="675" kern="1200" dirty="0">
                    <a:solidFill>
                      <a:prstClr val="white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Notes for Reference writers</a:t>
                </a:r>
                <a:endParaRPr sz="675" kern="1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FE6938D-4B2D-4F15-0EAC-9C9042CE85FC}"/>
                </a:ext>
              </a:extLst>
            </p:cNvPr>
            <p:cNvGrpSpPr/>
            <p:nvPr/>
          </p:nvGrpSpPr>
          <p:grpSpPr>
            <a:xfrm>
              <a:off x="179294" y="1110138"/>
              <a:ext cx="2375634" cy="2475668"/>
              <a:chOff x="179294" y="1110138"/>
              <a:chExt cx="2375634" cy="2475668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63555F-7A29-34F7-94BE-15F29F35FDD9}"/>
                  </a:ext>
                </a:extLst>
              </p:cNvPr>
              <p:cNvSpPr txBox="1"/>
              <p:nvPr/>
            </p:nvSpPr>
            <p:spPr>
              <a:xfrm>
                <a:off x="250492" y="1110138"/>
                <a:ext cx="2304436" cy="348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514350" rtl="0">
                  <a:defRPr/>
                </a:pPr>
                <a:r>
                  <a:rPr lang="en-GB" sz="675" b="1" kern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Exploring pathways</a:t>
                </a:r>
              </a:p>
            </p:txBody>
          </p:sp>
          <p:sp>
            <p:nvSpPr>
              <p:cNvPr id="9" name="Google Shape;106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DEDB8359-5199-4777-CBE7-F38E42339A42}"/>
                  </a:ext>
                </a:extLst>
              </p:cNvPr>
              <p:cNvSpPr txBox="1"/>
              <p:nvPr/>
            </p:nvSpPr>
            <p:spPr>
              <a:xfrm>
                <a:off x="183880" y="1528330"/>
                <a:ext cx="2295033" cy="301598"/>
              </a:xfrm>
              <a:prstGeom prst="rect">
                <a:avLst/>
              </a:prstGeom>
              <a:solidFill>
                <a:srgbClr val="C89801"/>
              </a:solidFill>
              <a:ln>
                <a:noFill/>
              </a:ln>
            </p:spPr>
            <p:txBody>
              <a:bodyPr spcFirstLastPara="1" wrap="square" lIns="51427" tIns="25706" rIns="51427" bIns="25706" numCol="1" anchor="t" anchorCtr="0">
                <a:noAutofit/>
              </a:bodyPr>
              <a:lstStyle/>
              <a:p>
                <a:pPr algn="l" defTabSz="514350" rtl="0">
                  <a:defRPr/>
                </a:pPr>
                <a:r>
                  <a:rPr lang="en-GB" sz="675" kern="1200" dirty="0">
                    <a:solidFill>
                      <a:prstClr val="white"/>
                    </a:solidFill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Careers library</a:t>
                </a:r>
                <a:endParaRPr sz="675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Google Shape;110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0D738D8D-839A-86B4-DEA6-2C35DB85AF3C}"/>
                  </a:ext>
                </a:extLst>
              </p:cNvPr>
              <p:cNvSpPr txBox="1"/>
              <p:nvPr/>
            </p:nvSpPr>
            <p:spPr>
              <a:xfrm>
                <a:off x="183880" y="1881518"/>
                <a:ext cx="2295033" cy="301598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51427" tIns="25706" rIns="51427" bIns="25706" numCol="1" anchor="t" anchorCtr="0">
                <a:noAutofit/>
              </a:bodyPr>
              <a:lstStyle/>
              <a:p>
                <a:pPr algn="l" defTabSz="514350" rtl="0">
                  <a:defRPr/>
                </a:pPr>
                <a:r>
                  <a:rPr lang="en-GB" sz="675" kern="1200" dirty="0">
                    <a:solidFill>
                      <a:prstClr val="white"/>
                    </a:solidFill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Subjects library</a:t>
                </a:r>
                <a:endParaRPr sz="675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1" name="Google Shape;107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B3F0A82D-C413-8E2E-1E97-FE3D3524200D}"/>
                  </a:ext>
                </a:extLst>
              </p:cNvPr>
              <p:cNvSpPr txBox="1"/>
              <p:nvPr/>
            </p:nvSpPr>
            <p:spPr>
              <a:xfrm>
                <a:off x="179294" y="2234706"/>
                <a:ext cx="2295033" cy="301598"/>
              </a:xfrm>
              <a:prstGeom prst="rect">
                <a:avLst/>
              </a:prstGeom>
              <a:solidFill>
                <a:srgbClr val="A03030"/>
              </a:solidFill>
              <a:ln>
                <a:noFill/>
              </a:ln>
            </p:spPr>
            <p:txBody>
              <a:bodyPr spcFirstLastPara="1" wrap="square" lIns="51427" tIns="25706" rIns="51427" bIns="25706" numCol="1" anchor="t" anchorCtr="0">
                <a:noAutofit/>
              </a:bodyPr>
              <a:lstStyle/>
              <a:p>
                <a:pPr algn="l" defTabSz="514350" rtl="0">
                  <a:defRPr/>
                </a:pPr>
                <a:r>
                  <a:rPr lang="en-GB" sz="675" kern="1200" dirty="0">
                    <a:solidFill>
                      <a:prstClr val="white"/>
                    </a:solidFill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Know-how library</a:t>
                </a:r>
                <a:endParaRPr sz="675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2" name="Google Shape;108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B98963F8-BD9A-A641-1DB6-0F2869F60B01}"/>
                  </a:ext>
                </a:extLst>
              </p:cNvPr>
              <p:cNvSpPr txBox="1"/>
              <p:nvPr/>
            </p:nvSpPr>
            <p:spPr>
              <a:xfrm>
                <a:off x="179294" y="2587894"/>
                <a:ext cx="2295033" cy="301598"/>
              </a:xfrm>
              <a:prstGeom prst="rect">
                <a:avLst/>
              </a:prstGeom>
              <a:solidFill>
                <a:srgbClr val="4BC7C8"/>
              </a:solidFill>
              <a:ln>
                <a:noFill/>
              </a:ln>
            </p:spPr>
            <p:txBody>
              <a:bodyPr spcFirstLastPara="1" wrap="square" lIns="51427" tIns="25706" rIns="51427" bIns="25706" numCol="1" anchor="t" anchorCtr="0">
                <a:noAutofit/>
              </a:bodyPr>
              <a:lstStyle/>
              <a:p>
                <a:pPr algn="l" defTabSz="514350" rtl="0">
                  <a:defRPr/>
                </a:pPr>
                <a:r>
                  <a:rPr lang="en-GB" sz="675" kern="1200" dirty="0">
                    <a:solidFill>
                      <a:prstClr val="white"/>
                    </a:solidFill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MOOC</a:t>
                </a:r>
                <a:endParaRPr sz="675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" name="Google Shape;108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2DD7DA8A-A37C-99EA-8362-C90E674F0691}"/>
                  </a:ext>
                </a:extLst>
              </p:cNvPr>
              <p:cNvSpPr txBox="1"/>
              <p:nvPr/>
            </p:nvSpPr>
            <p:spPr>
              <a:xfrm>
                <a:off x="179294" y="2932524"/>
                <a:ext cx="2295032" cy="301598"/>
              </a:xfrm>
              <a:prstGeom prst="rect">
                <a:avLst/>
              </a:prstGeom>
              <a:solidFill>
                <a:srgbClr val="FF7901"/>
              </a:solidFill>
              <a:ln>
                <a:noFill/>
              </a:ln>
            </p:spPr>
            <p:txBody>
              <a:bodyPr spcFirstLastPara="1" wrap="square" lIns="51427" tIns="25706" rIns="51427" bIns="25706" numCol="1" anchor="t" anchorCtr="0">
                <a:noAutofit/>
              </a:bodyPr>
              <a:lstStyle/>
              <a:p>
                <a:pPr algn="l" defTabSz="514350" rtl="0">
                  <a:defRPr/>
                </a:pPr>
                <a:r>
                  <a:rPr lang="en-GB" sz="675" kern="1200" dirty="0">
                    <a:solidFill>
                      <a:prstClr val="white"/>
                    </a:solidFill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Webinars</a:t>
                </a:r>
                <a:endParaRPr sz="675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4" name="Google Shape;108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65B8C22C-91C2-D151-4844-DFF78CD83138}"/>
                  </a:ext>
                </a:extLst>
              </p:cNvPr>
              <p:cNvSpPr txBox="1"/>
              <p:nvPr/>
            </p:nvSpPr>
            <p:spPr>
              <a:xfrm>
                <a:off x="179294" y="3284208"/>
                <a:ext cx="2295032" cy="301598"/>
              </a:xfrm>
              <a:prstGeom prst="rect">
                <a:avLst/>
              </a:prstGeom>
              <a:solidFill>
                <a:srgbClr val="17A0FF"/>
              </a:solidFill>
              <a:ln>
                <a:noFill/>
              </a:ln>
            </p:spPr>
            <p:txBody>
              <a:bodyPr spcFirstLastPara="1" wrap="square" lIns="51427" tIns="25706" rIns="51427" bIns="25706" numCol="1" anchor="t" anchorCtr="0">
                <a:noAutofit/>
              </a:bodyPr>
              <a:lstStyle/>
              <a:p>
                <a:pPr algn="l" defTabSz="514350" rtl="0">
                  <a:defRPr/>
                </a:pPr>
                <a:r>
                  <a:rPr lang="en-GB" sz="675" kern="1200" dirty="0">
                    <a:solidFill>
                      <a:prstClr val="white"/>
                    </a:solidFill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Read, Watch, Listen</a:t>
                </a:r>
                <a:endParaRPr sz="675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D6F10DAC-D860-F418-775B-9DBBE51A3476}"/>
              </a:ext>
            </a:extLst>
          </p:cNvPr>
          <p:cNvSpPr txBox="1"/>
          <p:nvPr/>
        </p:nvSpPr>
        <p:spPr>
          <a:xfrm>
            <a:off x="368517" y="2284391"/>
            <a:ext cx="58124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514350" rtl="0">
              <a:defRPr/>
            </a:pPr>
            <a:r>
              <a:rPr lang="en-GB" sz="675" b="1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Quizzes</a:t>
            </a:r>
          </a:p>
        </p:txBody>
      </p:sp>
      <p:sp>
        <p:nvSpPr>
          <p:cNvPr id="91" name="Google Shape;108;p15">
            <a:hlinkClick r:id="" action="ppaction://noaction"/>
            <a:extLst>
              <a:ext uri="{FF2B5EF4-FFF2-40B4-BE49-F238E27FC236}">
                <a16:creationId xmlns:a16="http://schemas.microsoft.com/office/drawing/2014/main" id="{466C1406-B5F5-6B5A-A114-B36AC3773101}"/>
              </a:ext>
            </a:extLst>
          </p:cNvPr>
          <p:cNvSpPr txBox="1"/>
          <p:nvPr/>
        </p:nvSpPr>
        <p:spPr>
          <a:xfrm>
            <a:off x="56302" y="2715356"/>
            <a:ext cx="1079697" cy="169649"/>
          </a:xfrm>
          <a:prstGeom prst="rect">
            <a:avLst/>
          </a:prstGeom>
          <a:solidFill>
            <a:srgbClr val="D239A5"/>
          </a:solidFill>
          <a:ln>
            <a:noFill/>
          </a:ln>
        </p:spPr>
        <p:txBody>
          <a:bodyPr spcFirstLastPara="1" wrap="square" lIns="51427" tIns="25706" rIns="51427" bIns="25706" numCol="1" anchor="t" anchorCtr="0">
            <a:noAutofit/>
          </a:bodyPr>
          <a:lstStyle/>
          <a:p>
            <a:pPr algn="l" defTabSz="514350" rtl="0">
              <a:defRPr/>
            </a:pPr>
            <a:r>
              <a:rPr lang="en-GB" sz="675" kern="1200" dirty="0">
                <a:solidFill>
                  <a:prstClr val="white"/>
                </a:solidFill>
                <a:uFill>
                  <a:noFill/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Personality profile</a:t>
            </a:r>
            <a:endParaRPr sz="675" kern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Google Shape;108;p15">
            <a:hlinkClick r:id="" action="ppaction://noaction"/>
            <a:extLst>
              <a:ext uri="{FF2B5EF4-FFF2-40B4-BE49-F238E27FC236}">
                <a16:creationId xmlns:a16="http://schemas.microsoft.com/office/drawing/2014/main" id="{AD959899-7C39-237A-06C6-DA544895AD1E}"/>
              </a:ext>
            </a:extLst>
          </p:cNvPr>
          <p:cNvSpPr txBox="1"/>
          <p:nvPr/>
        </p:nvSpPr>
        <p:spPr>
          <a:xfrm>
            <a:off x="56303" y="2519401"/>
            <a:ext cx="1079697" cy="169649"/>
          </a:xfrm>
          <a:prstGeom prst="rect">
            <a:avLst/>
          </a:prstGeom>
          <a:solidFill>
            <a:srgbClr val="2F75B5"/>
          </a:solidFill>
          <a:ln>
            <a:noFill/>
          </a:ln>
        </p:spPr>
        <p:txBody>
          <a:bodyPr spcFirstLastPara="1" wrap="square" lIns="51427" tIns="25706" rIns="51427" bIns="25706" numCol="1" anchor="t" anchorCtr="0">
            <a:noAutofit/>
          </a:bodyPr>
          <a:lstStyle/>
          <a:p>
            <a:pPr algn="l" defTabSz="514350" rtl="0">
              <a:defRPr/>
            </a:pPr>
            <a:r>
              <a:rPr lang="en-GB" sz="675" kern="1200" dirty="0">
                <a:solidFill>
                  <a:prstClr val="white"/>
                </a:solidFill>
                <a:uFill>
                  <a:noFill/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Interests profile</a:t>
            </a:r>
            <a:endParaRPr sz="675" kern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Google Shape;108;p15">
            <a:hlinkClick r:id="" action="ppaction://noaction"/>
            <a:extLst>
              <a:ext uri="{FF2B5EF4-FFF2-40B4-BE49-F238E27FC236}">
                <a16:creationId xmlns:a16="http://schemas.microsoft.com/office/drawing/2014/main" id="{E1C63A7E-0EB2-3A11-2725-8A97AE52FCEB}"/>
              </a:ext>
            </a:extLst>
          </p:cNvPr>
          <p:cNvSpPr txBox="1"/>
          <p:nvPr/>
        </p:nvSpPr>
        <p:spPr>
          <a:xfrm>
            <a:off x="56302" y="2922641"/>
            <a:ext cx="1079697" cy="279862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51427" tIns="25706" rIns="51427" bIns="25706" numCol="1" anchor="t" anchorCtr="0">
            <a:noAutofit/>
          </a:bodyPr>
          <a:lstStyle/>
          <a:p>
            <a:pPr algn="l" defTabSz="514350" rtl="0">
              <a:defRPr/>
            </a:pPr>
            <a:r>
              <a:rPr lang="en-GB" sz="675" kern="1200" dirty="0">
                <a:solidFill>
                  <a:prstClr val="white"/>
                </a:solidFill>
                <a:uFill>
                  <a:noFill/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Work environments profile</a:t>
            </a:r>
            <a:endParaRPr sz="675" kern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4" name="Google Shape;108;p15">
            <a:hlinkClick r:id="" action="ppaction://noaction"/>
            <a:extLst>
              <a:ext uri="{FF2B5EF4-FFF2-40B4-BE49-F238E27FC236}">
                <a16:creationId xmlns:a16="http://schemas.microsoft.com/office/drawing/2014/main" id="{9F13A270-B433-2591-88A9-A3AC7BEE82FB}"/>
              </a:ext>
            </a:extLst>
          </p:cNvPr>
          <p:cNvSpPr txBox="1"/>
          <p:nvPr/>
        </p:nvSpPr>
        <p:spPr>
          <a:xfrm>
            <a:off x="56198" y="3240796"/>
            <a:ext cx="1079697" cy="169649"/>
          </a:xfrm>
          <a:prstGeom prst="rect">
            <a:avLst/>
          </a:prstGeom>
          <a:solidFill>
            <a:srgbClr val="A83081"/>
          </a:solidFill>
          <a:ln>
            <a:noFill/>
          </a:ln>
        </p:spPr>
        <p:txBody>
          <a:bodyPr spcFirstLastPara="1" wrap="square" lIns="51427" tIns="25706" rIns="51427" bIns="25706" numCol="1" anchor="t" anchorCtr="0">
            <a:noAutofit/>
          </a:bodyPr>
          <a:lstStyle/>
          <a:p>
            <a:pPr algn="l" defTabSz="514350" rtl="0">
              <a:defRPr/>
            </a:pPr>
            <a:r>
              <a:rPr lang="en-GB" sz="675" kern="1200" dirty="0">
                <a:solidFill>
                  <a:prstClr val="white"/>
                </a:solidFill>
                <a:uFill>
                  <a:noFill/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Skills profile</a:t>
            </a:r>
          </a:p>
        </p:txBody>
      </p:sp>
    </p:spTree>
    <p:extLst>
      <p:ext uri="{BB962C8B-B14F-4D97-AF65-F5344CB8AC3E}">
        <p14:creationId xmlns:p14="http://schemas.microsoft.com/office/powerpoint/2010/main" val="3662554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26066" y="323106"/>
            <a:ext cx="6605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514350" rtl="0"/>
            <a:r>
              <a:rPr lang="en-GB" sz="2400" b="1" kern="1200" dirty="0">
                <a:solidFill>
                  <a:prstClr val="white"/>
                </a:solidFill>
                <a:latin typeface="Open Sans" panose="020B0606030504020204"/>
                <a:ea typeface="+mn-ea"/>
                <a:cs typeface="+mn-cs"/>
              </a:rPr>
              <a:t>Careers library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E7E29-6BBA-4F09-948C-737F77E99463}"/>
              </a:ext>
            </a:extLst>
          </p:cNvPr>
          <p:cNvSpPr txBox="1"/>
          <p:nvPr/>
        </p:nvSpPr>
        <p:spPr>
          <a:xfrm>
            <a:off x="100853" y="1614901"/>
            <a:ext cx="3259122" cy="3205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881" indent="-192881" algn="l" defTabSz="5143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38" kern="1200" dirty="0">
                <a:solidFill>
                  <a:prstClr val="black"/>
                </a:solidFill>
                <a:latin typeface="Open Sans" panose="020B0606030504020204"/>
                <a:ea typeface="+mn-ea"/>
                <a:cs typeface="+mn-cs"/>
              </a:rPr>
              <a:t>Over 1000 career profiles</a:t>
            </a:r>
          </a:p>
          <a:p>
            <a:pPr marL="192881" indent="-192881" algn="l" defTabSz="5143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38" kern="1200" dirty="0">
                <a:solidFill>
                  <a:prstClr val="black"/>
                </a:solidFill>
                <a:latin typeface="Open Sans" panose="020B0606030504020204"/>
                <a:ea typeface="+mn-ea"/>
                <a:cs typeface="+mn-cs"/>
              </a:rPr>
              <a:t>Presents information from a range of sources, including local and national information</a:t>
            </a:r>
          </a:p>
          <a:p>
            <a:pPr marL="192881" indent="-192881" algn="l" defTabSz="5143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38" kern="1200" dirty="0">
                <a:solidFill>
                  <a:prstClr val="black"/>
                </a:solidFill>
                <a:latin typeface="Open Sans" panose="020B0606030504020204"/>
                <a:ea typeface="+mn-ea"/>
                <a:cs typeface="+mn-cs"/>
              </a:rPr>
              <a:t>Includes qualifications and skills needed, interviews with industry professionals and labour market information</a:t>
            </a:r>
          </a:p>
          <a:p>
            <a:pPr marL="192881" indent="-192881" algn="l" defTabSz="5143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38" kern="1200" dirty="0">
                <a:solidFill>
                  <a:prstClr val="black"/>
                </a:solidFill>
                <a:latin typeface="Open Sans" panose="020B0606030504020204"/>
                <a:ea typeface="+mn-ea"/>
                <a:cs typeface="+mn-cs"/>
              </a:rPr>
              <a:t>Explores progression opportunities and what a working week really looks like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025C36-D6B0-4103-A569-A1D005D7E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665741"/>
            <a:ext cx="3152711" cy="2334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7199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A78BDC-33F9-81EF-558E-3028AF308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BC82C9-5D6F-78CB-9318-73CAF39FB197}"/>
              </a:ext>
            </a:extLst>
          </p:cNvPr>
          <p:cNvSpPr txBox="1"/>
          <p:nvPr/>
        </p:nvSpPr>
        <p:spPr>
          <a:xfrm>
            <a:off x="126066" y="323106"/>
            <a:ext cx="6605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Subjects library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23E3C4-E35A-797B-7B42-3D6467780E71}"/>
              </a:ext>
            </a:extLst>
          </p:cNvPr>
          <p:cNvSpPr txBox="1"/>
          <p:nvPr/>
        </p:nvSpPr>
        <p:spPr>
          <a:xfrm>
            <a:off x="100853" y="1614901"/>
            <a:ext cx="3259122" cy="263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881" marR="0" lvl="0" indent="-192881" algn="l" defTabSz="51435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3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Over 100 university subject profiles</a:t>
            </a:r>
          </a:p>
          <a:p>
            <a:pPr marL="192881" marR="0" lvl="0" indent="-192881" algn="l" defTabSz="51435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38" kern="1200" dirty="0">
                <a:solidFill>
                  <a:prstClr val="black"/>
                </a:solidFill>
                <a:latin typeface="Open Sans" panose="020B0606030504020204"/>
                <a:ea typeface="+mn-ea"/>
                <a:cs typeface="+mn-cs"/>
              </a:rPr>
              <a:t>Includes information on:</a:t>
            </a:r>
          </a:p>
          <a:p>
            <a:pPr marL="342900" lvl="1" indent="-342900" algn="l" defTabSz="514350" rtl="0">
              <a:lnSpc>
                <a:spcPct val="150000"/>
              </a:lnSpc>
              <a:buFont typeface="+mj-lt"/>
              <a:buAutoNum type="arabicPeriod"/>
              <a:defRPr/>
            </a:pPr>
            <a:r>
              <a:rPr kumimoji="0" lang="en-US" sz="123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A summary of the subject</a:t>
            </a:r>
          </a:p>
          <a:p>
            <a:pPr marL="342900" lvl="1" indent="-342900" algn="l" defTabSz="514350" rtl="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238" kern="1200" dirty="0">
                <a:solidFill>
                  <a:prstClr val="black"/>
                </a:solidFill>
                <a:latin typeface="Open Sans" panose="020B0606030504020204"/>
                <a:ea typeface="+mn-ea"/>
                <a:cs typeface="+mn-cs"/>
              </a:rPr>
              <a:t>Qualification required</a:t>
            </a:r>
          </a:p>
          <a:p>
            <a:pPr marL="342900" lvl="1" indent="-342900" algn="l" defTabSz="514350" rtl="0">
              <a:lnSpc>
                <a:spcPct val="150000"/>
              </a:lnSpc>
              <a:buFont typeface="+mj-lt"/>
              <a:buAutoNum type="arabicPeriod"/>
              <a:defRPr/>
            </a:pPr>
            <a:r>
              <a:rPr kumimoji="0" lang="en-US" sz="123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Section on specialist areas</a:t>
            </a:r>
          </a:p>
          <a:p>
            <a:pPr marL="342900" lvl="1" indent="-342900" algn="l" defTabSz="514350" rtl="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238" kern="1200" dirty="0">
                <a:solidFill>
                  <a:prstClr val="black"/>
                </a:solidFill>
                <a:latin typeface="Open Sans" panose="020B0606030504020204"/>
                <a:ea typeface="+mn-ea"/>
                <a:cs typeface="+mn-cs"/>
              </a:rPr>
              <a:t>Recommendations for extra reading/watching/listening</a:t>
            </a:r>
          </a:p>
          <a:p>
            <a:pPr marL="342900" lvl="1" indent="-342900" algn="l" defTabSz="514350" rtl="0">
              <a:lnSpc>
                <a:spcPct val="150000"/>
              </a:lnSpc>
              <a:buFont typeface="+mj-lt"/>
              <a:buAutoNum type="arabicPeriod"/>
              <a:defRPr/>
            </a:pPr>
            <a:r>
              <a:rPr kumimoji="0" lang="en-US" sz="123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Explore section that lists all the related </a:t>
            </a:r>
            <a:r>
              <a:rPr kumimoji="0" lang="en-US" sz="1238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Unifrog</a:t>
            </a:r>
            <a:r>
              <a:rPr kumimoji="0" lang="en-US" sz="123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 support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854800-3D1C-A270-AC8C-C77EBB96A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050" y="1631821"/>
            <a:ext cx="3412391" cy="273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32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679" y="0"/>
            <a:ext cx="6295320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457" y="297561"/>
            <a:ext cx="17945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00"/>
                </a:solidFill>
              </a:rPr>
              <a:t>Higher</a:t>
            </a:r>
            <a:r>
              <a:rPr sz="2000" spc="-15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Education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181457" y="606933"/>
            <a:ext cx="1887855" cy="1976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4965" algn="l"/>
              </a:tabLst>
            </a:pPr>
            <a:r>
              <a:rPr sz="1600" dirty="0">
                <a:latin typeface="Calibri"/>
                <a:cs typeface="Calibri"/>
              </a:rPr>
              <a:t>Fully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Vocational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600" spc="-10" dirty="0">
                <a:latin typeface="Calibri"/>
                <a:cs typeface="Calibri"/>
              </a:rPr>
              <a:t>Semi-vocational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600" spc="-10" dirty="0">
                <a:latin typeface="Calibri"/>
                <a:cs typeface="Calibri"/>
              </a:rPr>
              <a:t>Academic</a:t>
            </a:r>
            <a:endParaRPr sz="1600">
              <a:latin typeface="Calibri"/>
              <a:cs typeface="Calibri"/>
            </a:endParaRPr>
          </a:p>
          <a:p>
            <a:pPr marL="354965" marR="514984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</a:tabLst>
            </a:pPr>
            <a:r>
              <a:rPr sz="1600" dirty="0">
                <a:latin typeface="Calibri"/>
                <a:cs typeface="Calibri"/>
              </a:rPr>
              <a:t>Joint/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multi- disciplinary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600" dirty="0">
                <a:latin typeface="Calibri"/>
                <a:cs typeface="Calibri"/>
              </a:rPr>
              <a:t>Two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years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degrees</a:t>
            </a:r>
            <a:endParaRPr sz="16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sz="1600" spc="-25" dirty="0">
                <a:latin typeface="Calibri"/>
                <a:cs typeface="Calibri"/>
              </a:rPr>
              <a:t>HND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 startAt="6"/>
              <a:tabLst>
                <a:tab pos="354965" algn="l"/>
              </a:tabLst>
            </a:pPr>
            <a:r>
              <a:rPr sz="1600" dirty="0">
                <a:latin typeface="Calibri"/>
                <a:cs typeface="Calibri"/>
              </a:rPr>
              <a:t>Private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sector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0251" y="297561"/>
            <a:ext cx="13385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Employment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70251" y="606933"/>
            <a:ext cx="2051685" cy="3683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4965" algn="l"/>
              </a:tabLst>
            </a:pPr>
            <a:r>
              <a:rPr sz="1600" spc="-10" dirty="0">
                <a:latin typeface="Calibri"/>
                <a:cs typeface="Calibri"/>
              </a:rPr>
              <a:t>University/employer</a:t>
            </a:r>
            <a:endParaRPr sz="16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partnership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degree</a:t>
            </a:r>
            <a:endParaRPr sz="1600">
              <a:latin typeface="Calibri"/>
              <a:cs typeface="Calibri"/>
            </a:endParaRPr>
          </a:p>
          <a:p>
            <a:pPr marL="355600" marR="76200" indent="-342900">
              <a:lnSpc>
                <a:spcPct val="100000"/>
              </a:lnSpc>
              <a:buAutoNum type="arabicPeriod" startAt="2"/>
              <a:tabLst>
                <a:tab pos="355600" algn="l"/>
              </a:tabLst>
            </a:pPr>
            <a:r>
              <a:rPr sz="1600" dirty="0">
                <a:latin typeface="Calibri"/>
                <a:cs typeface="Calibri"/>
              </a:rPr>
              <a:t>Degree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year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in </a:t>
            </a:r>
            <a:r>
              <a:rPr sz="1600" spc="-10" dirty="0">
                <a:latin typeface="Calibri"/>
                <a:cs typeface="Calibri"/>
              </a:rPr>
              <a:t>industry</a:t>
            </a:r>
            <a:endParaRPr sz="1600">
              <a:latin typeface="Calibri"/>
              <a:cs typeface="Calibri"/>
            </a:endParaRPr>
          </a:p>
          <a:p>
            <a:pPr marL="355600" marR="365125" indent="-342900">
              <a:lnSpc>
                <a:spcPct val="100000"/>
              </a:lnSpc>
              <a:buAutoNum type="arabicPeriod" startAt="2"/>
              <a:tabLst>
                <a:tab pos="355600" algn="l"/>
              </a:tabLst>
            </a:pPr>
            <a:r>
              <a:rPr sz="1600" spc="-10" dirty="0">
                <a:latin typeface="Calibri"/>
                <a:cs typeface="Calibri"/>
              </a:rPr>
              <a:t>Degree Apprenticeships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 startAt="2"/>
              <a:tabLst>
                <a:tab pos="354965" algn="l"/>
              </a:tabLst>
            </a:pPr>
            <a:r>
              <a:rPr sz="1600" spc="-10" dirty="0">
                <a:latin typeface="Calibri"/>
                <a:cs typeface="Calibri"/>
              </a:rPr>
              <a:t>Higher</a:t>
            </a:r>
            <a:endParaRPr sz="16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alibri"/>
                <a:cs typeface="Calibri"/>
              </a:rPr>
              <a:t>Apprenticeships</a:t>
            </a:r>
            <a:endParaRPr sz="1600">
              <a:latin typeface="Calibri"/>
              <a:cs typeface="Calibri"/>
            </a:endParaRPr>
          </a:p>
          <a:p>
            <a:pPr marL="355600" marR="173355" indent="-342900">
              <a:lnSpc>
                <a:spcPct val="100000"/>
              </a:lnSpc>
              <a:buAutoNum type="arabicPeriod" startAt="5"/>
              <a:tabLst>
                <a:tab pos="355600" algn="l"/>
              </a:tabLst>
            </a:pPr>
            <a:r>
              <a:rPr sz="1600" dirty="0">
                <a:latin typeface="Calibri"/>
                <a:cs typeface="Calibri"/>
              </a:rPr>
              <a:t>Salaried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school </a:t>
            </a:r>
            <a:r>
              <a:rPr sz="1600" dirty="0">
                <a:latin typeface="Calibri"/>
                <a:cs typeface="Calibri"/>
              </a:rPr>
              <a:t>leaver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programme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 startAt="5"/>
              <a:tabLst>
                <a:tab pos="354965" algn="l"/>
              </a:tabLst>
            </a:pPr>
            <a:r>
              <a:rPr sz="1600" dirty="0">
                <a:latin typeface="Calibri"/>
                <a:cs typeface="Calibri"/>
              </a:rPr>
              <a:t>Job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training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 startAt="5"/>
              <a:tabLst>
                <a:tab pos="354965" algn="l"/>
              </a:tabLst>
            </a:pPr>
            <a:r>
              <a:rPr sz="1600" dirty="0">
                <a:latin typeface="Calibri"/>
                <a:cs typeface="Calibri"/>
              </a:rPr>
              <a:t>Armed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Forces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 startAt="5"/>
              <a:tabLst>
                <a:tab pos="354965" algn="l"/>
              </a:tabLst>
            </a:pPr>
            <a:r>
              <a:rPr sz="1600" dirty="0">
                <a:latin typeface="Calibri"/>
                <a:cs typeface="Calibri"/>
              </a:rPr>
              <a:t>Self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employment</a:t>
            </a:r>
            <a:endParaRPr sz="1600">
              <a:latin typeface="Calibri"/>
              <a:cs typeface="Calibri"/>
            </a:endParaRPr>
          </a:p>
          <a:p>
            <a:pPr marL="355600" marR="114935" indent="-342900">
              <a:lnSpc>
                <a:spcPct val="100000"/>
              </a:lnSpc>
              <a:buAutoNum type="arabicPeriod" startAt="5"/>
              <a:tabLst>
                <a:tab pos="355600" algn="l"/>
              </a:tabLst>
            </a:pPr>
            <a:r>
              <a:rPr sz="1600" spc="-10" dirty="0">
                <a:latin typeface="Calibri"/>
                <a:cs typeface="Calibri"/>
              </a:rPr>
              <a:t>Temping/seasonal/ portfolio </a:t>
            </a:r>
            <a:r>
              <a:rPr sz="1600" spc="-20" dirty="0">
                <a:latin typeface="Calibri"/>
                <a:cs typeface="Calibri"/>
              </a:rPr>
              <a:t>work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24934" y="297561"/>
            <a:ext cx="19856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International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study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24934" y="606933"/>
            <a:ext cx="200596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4965" algn="l"/>
              </a:tabLst>
            </a:pPr>
            <a:r>
              <a:rPr sz="1600" spc="-10" dirty="0">
                <a:latin typeface="Calibri"/>
                <a:cs typeface="Calibri"/>
              </a:rPr>
              <a:t>University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overseas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600" dirty="0">
                <a:latin typeface="Calibri"/>
                <a:cs typeface="Calibri"/>
              </a:rPr>
              <a:t>UK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university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+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year</a:t>
            </a:r>
            <a:endParaRPr sz="16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abroad</a:t>
            </a:r>
            <a:endParaRPr sz="1600">
              <a:latin typeface="Calibri"/>
              <a:cs typeface="Calibri"/>
            </a:endParaRPr>
          </a:p>
          <a:p>
            <a:pPr marL="355600" marR="143510" indent="-342900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355600" algn="l"/>
              </a:tabLst>
            </a:pPr>
            <a:r>
              <a:rPr sz="1600" dirty="0">
                <a:latin typeface="Calibri"/>
                <a:cs typeface="Calibri"/>
              </a:rPr>
              <a:t>UK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university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with </a:t>
            </a:r>
            <a:r>
              <a:rPr sz="1600" spc="-10" dirty="0">
                <a:latin typeface="Calibri"/>
                <a:cs typeface="Calibri"/>
              </a:rPr>
              <a:t>overseas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campus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4794" y="2588768"/>
            <a:ext cx="2204720" cy="228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Gap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Year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0"/>
              </a:spcBef>
              <a:buAutoNum type="arabicPeriod"/>
              <a:tabLst>
                <a:tab pos="354965" algn="l"/>
              </a:tabLst>
            </a:pPr>
            <a:r>
              <a:rPr sz="1600" dirty="0">
                <a:latin typeface="Calibri"/>
                <a:cs typeface="Calibri"/>
              </a:rPr>
              <a:t>UK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and/or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abroad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600" dirty="0">
                <a:latin typeface="Calibri"/>
                <a:cs typeface="Calibri"/>
              </a:rPr>
              <a:t>Paid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and/or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unpaid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600" spc="-10" dirty="0">
                <a:latin typeface="Calibri"/>
                <a:cs typeface="Calibri"/>
              </a:rPr>
              <a:t>Volunteering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600" spc="-10" dirty="0">
                <a:latin typeface="Calibri"/>
                <a:cs typeface="Calibri"/>
              </a:rPr>
              <a:t>Travelling</a:t>
            </a:r>
            <a:endParaRPr sz="1600">
              <a:latin typeface="Calibri"/>
              <a:cs typeface="Calibri"/>
            </a:endParaRPr>
          </a:p>
          <a:p>
            <a:pPr marL="355600" marR="64770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5600" algn="l"/>
              </a:tabLst>
            </a:pPr>
            <a:r>
              <a:rPr sz="1600" spc="-10" dirty="0">
                <a:latin typeface="Calibri"/>
                <a:cs typeface="Calibri"/>
              </a:rPr>
              <a:t>Additional Qualifications-</a:t>
            </a:r>
            <a:endParaRPr sz="16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Art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foundation,</a:t>
            </a:r>
            <a:endParaRPr sz="16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1600" spc="-20" dirty="0">
                <a:latin typeface="Calibri"/>
                <a:cs typeface="Calibri"/>
              </a:rPr>
              <a:t>TEFL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26066" y="380747"/>
            <a:ext cx="6605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514350" rtl="0"/>
            <a:r>
              <a:rPr lang="en-GB" sz="2400" b="1" kern="1200" dirty="0">
                <a:solidFill>
                  <a:prstClr val="white"/>
                </a:solidFill>
                <a:latin typeface="Open Sans" panose="020B0606030504020204"/>
                <a:ea typeface="+mn-ea"/>
                <a:cs typeface="+mn-cs"/>
              </a:rPr>
              <a:t>UK Universities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40FEE9-ACFE-4BC2-BFFE-84AD97043D99}"/>
              </a:ext>
            </a:extLst>
          </p:cNvPr>
          <p:cNvSpPr txBox="1"/>
          <p:nvPr/>
        </p:nvSpPr>
        <p:spPr>
          <a:xfrm>
            <a:off x="2248104" y="1667162"/>
            <a:ext cx="4509043" cy="263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881" indent="-192881" algn="l" defTabSz="5143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38" kern="1200" dirty="0">
                <a:solidFill>
                  <a:prstClr val="black"/>
                </a:solidFill>
                <a:latin typeface="Open Sans" panose="020B0606030504020204"/>
                <a:ea typeface="+mn-ea"/>
                <a:cs typeface="+mn-cs"/>
              </a:rPr>
              <a:t>Students can enter subject of interest and projected grades to see all relevant university courses available in the UK</a:t>
            </a:r>
          </a:p>
          <a:p>
            <a:pPr marL="192881" indent="-192881" algn="l" defTabSz="5143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38" kern="1200" dirty="0">
                <a:solidFill>
                  <a:prstClr val="black"/>
                </a:solidFill>
                <a:latin typeface="Open Sans" panose="020B0606030504020204"/>
                <a:ea typeface="+mn-ea"/>
                <a:cs typeface="+mn-cs"/>
              </a:rPr>
              <a:t>Rank and filter opportunities by factors like hours of lectures, price of accommodation and graduate job rates</a:t>
            </a:r>
          </a:p>
          <a:p>
            <a:pPr marL="192881" indent="-192881" algn="l" defTabSz="5143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38" kern="1200" dirty="0">
                <a:solidFill>
                  <a:prstClr val="black"/>
                </a:solidFill>
                <a:latin typeface="Open Sans" panose="020B0606030504020204"/>
                <a:ea typeface="+mn-ea"/>
                <a:cs typeface="+mn-cs"/>
              </a:rPr>
              <a:t>Get direct links to university information pages, with impartial information on courses and institutions</a:t>
            </a:r>
          </a:p>
          <a:p>
            <a:pPr marL="192881" indent="-192881" algn="l" defTabSz="5143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38" kern="1200" dirty="0">
                <a:solidFill>
                  <a:prstClr val="black"/>
                </a:solidFill>
                <a:latin typeface="Open Sans" panose="020B0606030504020204"/>
                <a:ea typeface="+mn-ea"/>
                <a:cs typeface="+mn-cs"/>
              </a:rPr>
              <a:t>Save unlimited shortlists to refer back to later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416E73-6DA8-42D6-8B29-C520AC78C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44" y="1814874"/>
            <a:ext cx="1953989" cy="2071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3140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26066" y="438150"/>
            <a:ext cx="6605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514350" rtl="0"/>
            <a:r>
              <a:rPr lang="en-GB" sz="2400" b="1" kern="1200" dirty="0">
                <a:solidFill>
                  <a:prstClr val="white"/>
                </a:solidFill>
                <a:latin typeface="Open Sans" panose="020B0606030504020204"/>
                <a:ea typeface="+mn-ea"/>
                <a:cs typeface="+mn-cs"/>
              </a:rPr>
              <a:t>Apprenticeships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2F8F13-2974-4D68-8EFD-EA0F7933D3EE}"/>
              </a:ext>
            </a:extLst>
          </p:cNvPr>
          <p:cNvSpPr txBox="1"/>
          <p:nvPr/>
        </p:nvSpPr>
        <p:spPr>
          <a:xfrm>
            <a:off x="2434508" y="1566964"/>
            <a:ext cx="4316654" cy="263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881" indent="-192881" algn="l" defTabSz="5143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38" kern="1200" dirty="0">
                <a:solidFill>
                  <a:prstClr val="black"/>
                </a:solidFill>
                <a:latin typeface="Open Sans" panose="020B0606030504020204"/>
                <a:ea typeface="+mn-ea"/>
                <a:cs typeface="+mn-cs"/>
              </a:rPr>
              <a:t>Students can find live apprenticeship vacancies</a:t>
            </a:r>
          </a:p>
          <a:p>
            <a:pPr marL="192881" indent="-192881" algn="l" defTabSz="5143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38" kern="1200" dirty="0">
                <a:solidFill>
                  <a:prstClr val="black"/>
                </a:solidFill>
                <a:latin typeface="Open Sans" panose="020B0606030504020204"/>
                <a:ea typeface="+mn-ea"/>
                <a:cs typeface="+mn-cs"/>
              </a:rPr>
              <a:t>Vacancies are updated daily</a:t>
            </a:r>
          </a:p>
          <a:p>
            <a:pPr marL="192881" indent="-192881" algn="l" defTabSz="5143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38" kern="1200" dirty="0">
                <a:solidFill>
                  <a:prstClr val="black"/>
                </a:solidFill>
                <a:latin typeface="Open Sans" panose="020B0606030504020204"/>
                <a:ea typeface="+mn-ea"/>
                <a:cs typeface="+mn-cs"/>
              </a:rPr>
              <a:t>Rank and filter opportunities by factors like distance from home, weekly wage and application deadlines</a:t>
            </a:r>
          </a:p>
          <a:p>
            <a:pPr marL="192881" indent="-192881" algn="l" defTabSz="5143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38" kern="1200" dirty="0">
                <a:solidFill>
                  <a:prstClr val="black"/>
                </a:solidFill>
                <a:latin typeface="Open Sans" panose="020B0606030504020204"/>
                <a:ea typeface="+mn-ea"/>
                <a:cs typeface="+mn-cs"/>
              </a:rPr>
              <a:t>Direct link to the ‘apply’ page</a:t>
            </a:r>
          </a:p>
          <a:p>
            <a:pPr marL="192881" indent="-192881" algn="l" defTabSz="5143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38" kern="1200" dirty="0">
                <a:solidFill>
                  <a:prstClr val="black"/>
                </a:solidFill>
                <a:latin typeface="Open Sans" panose="020B0606030504020204"/>
                <a:ea typeface="+mn-ea"/>
                <a:cs typeface="+mn-cs"/>
              </a:rPr>
              <a:t>Each apprenticeship vacancy includes practical information about the opportunity, employer and training</a:t>
            </a:r>
          </a:p>
          <a:p>
            <a:pPr marL="192881" indent="-192881" algn="l" defTabSz="5143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38" kern="1200" dirty="0">
                <a:solidFill>
                  <a:prstClr val="black"/>
                </a:solidFill>
                <a:latin typeface="Open Sans" panose="020B0606030504020204"/>
                <a:ea typeface="+mn-ea"/>
                <a:cs typeface="+mn-cs"/>
              </a:rPr>
              <a:t>Save unlimited shortlists to refer back to later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F4EC31-8A27-AED5-008D-EFFE618D8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72" y="1836677"/>
            <a:ext cx="1954424" cy="2052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9226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D559B3-D6FA-EA80-E0F9-F50516903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186" y="1571755"/>
            <a:ext cx="3330449" cy="2406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90767" y="352254"/>
            <a:ext cx="6605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514350" rtl="0"/>
            <a:r>
              <a:rPr lang="en-GB" sz="2400" b="1" kern="1200" dirty="0">
                <a:solidFill>
                  <a:prstClr val="white"/>
                </a:solidFill>
                <a:latin typeface="Open Sans" panose="020B0606030504020204"/>
                <a:ea typeface="+mn-ea"/>
                <a:cs typeface="+mn-cs"/>
              </a:rPr>
              <a:t>Special Opportunities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261A3C-DCDD-46AA-A637-7A1F6CED4925}"/>
              </a:ext>
            </a:extLst>
          </p:cNvPr>
          <p:cNvSpPr txBox="1"/>
          <p:nvPr/>
        </p:nvSpPr>
        <p:spPr>
          <a:xfrm>
            <a:off x="100853" y="1640703"/>
            <a:ext cx="3275419" cy="2919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881" indent="-192881" algn="l" defTabSz="5143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38" kern="1200" dirty="0">
                <a:solidFill>
                  <a:prstClr val="black"/>
                </a:solidFill>
                <a:latin typeface="Open Sans" panose="020B0606030504020204"/>
                <a:ea typeface="+mn-ea"/>
                <a:cs typeface="+mn-cs"/>
              </a:rPr>
              <a:t>Includes £5 million-worth of grants, bursaries, scholarships, contextual offers and extracurricular activities</a:t>
            </a:r>
          </a:p>
          <a:p>
            <a:pPr marL="192881" indent="-192881" algn="l" defTabSz="5143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38" kern="1200" dirty="0">
                <a:solidFill>
                  <a:prstClr val="black"/>
                </a:solidFill>
                <a:latin typeface="Open Sans" panose="020B0606030504020204"/>
                <a:ea typeface="+mn-ea"/>
                <a:cs typeface="+mn-cs"/>
              </a:rPr>
              <a:t>These can be filtered by circumstances or characteristics, depending on the access requirements of the opportunity</a:t>
            </a:r>
          </a:p>
          <a:p>
            <a:pPr marL="192881" indent="-192881" algn="l" defTabSz="5143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38" kern="1200" dirty="0">
                <a:solidFill>
                  <a:prstClr val="black"/>
                </a:solidFill>
                <a:latin typeface="Open Sans" panose="020B0606030504020204"/>
                <a:ea typeface="+mn-ea"/>
                <a:cs typeface="+mn-cs"/>
              </a:rPr>
              <a:t>Includes direct links for applying</a:t>
            </a:r>
          </a:p>
          <a:p>
            <a:pPr marL="192881" indent="-192881" algn="l" defTabSz="5143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38" kern="1200" dirty="0">
                <a:solidFill>
                  <a:prstClr val="black"/>
                </a:solidFill>
                <a:latin typeface="Open Sans" panose="020B0606030504020204"/>
                <a:ea typeface="+mn-ea"/>
                <a:cs typeface="+mn-cs"/>
              </a:rPr>
              <a:t>Unlimited shortlists can be created and referred back to</a:t>
            </a:r>
          </a:p>
        </p:txBody>
      </p:sp>
    </p:spTree>
    <p:extLst>
      <p:ext uri="{BB962C8B-B14F-4D97-AF65-F5344CB8AC3E}">
        <p14:creationId xmlns:p14="http://schemas.microsoft.com/office/powerpoint/2010/main" val="4238166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00853" y="156503"/>
            <a:ext cx="6605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514350" rtl="0"/>
            <a:r>
              <a:rPr lang="en-GB" sz="2400" b="1" kern="1200" dirty="0">
                <a:solidFill>
                  <a:prstClr val="white"/>
                </a:solidFill>
                <a:latin typeface="Open Sans" panose="020B0606030504020204"/>
                <a:ea typeface="+mn-ea"/>
                <a:cs typeface="+mn-cs"/>
              </a:rPr>
              <a:t>Parents &amp; guardians, how to get signed up!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3429000" y="1543010"/>
            <a:ext cx="3277721" cy="1490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514350" rtl="0">
              <a:lnSpc>
                <a:spcPct val="150000"/>
              </a:lnSpc>
            </a:pPr>
            <a:r>
              <a:rPr lang="en-GB" sz="1238" kern="1200" dirty="0">
                <a:solidFill>
                  <a:prstClr val="black"/>
                </a:solidFill>
                <a:latin typeface="Open Sans" panose="020B0606030504020204"/>
                <a:ea typeface="+mn-ea"/>
                <a:cs typeface="+mn-cs"/>
              </a:rPr>
              <a:t>Scan this QR code or go to </a:t>
            </a:r>
            <a:r>
              <a:rPr lang="en-GB" sz="1238" kern="1200" dirty="0">
                <a:solidFill>
                  <a:prstClr val="black"/>
                </a:solidFill>
                <a:latin typeface="Open Sans" panose="020B0606030504020204"/>
                <a:ea typeface="+mn-ea"/>
                <a:cs typeface="+mn-cs"/>
                <a:hlinkClick r:id="rId4"/>
              </a:rPr>
              <a:t>www.unifrog.org/student</a:t>
            </a:r>
            <a:r>
              <a:rPr lang="en-GB" sz="1238" kern="1200" dirty="0">
                <a:solidFill>
                  <a:prstClr val="black"/>
                </a:solidFill>
                <a:latin typeface="Open Sans" panose="020B0606030504020204"/>
                <a:ea typeface="+mn-ea"/>
                <a:cs typeface="+mn-cs"/>
              </a:rPr>
              <a:t> and click ‘Sign in for the first time’</a:t>
            </a:r>
          </a:p>
          <a:p>
            <a:pPr algn="l" defTabSz="514350" rtl="0">
              <a:lnSpc>
                <a:spcPct val="150000"/>
              </a:lnSpc>
            </a:pPr>
            <a:r>
              <a:rPr lang="en-GB" sz="1238" kern="1200" dirty="0">
                <a:solidFill>
                  <a:prstClr val="black"/>
                </a:solidFill>
                <a:latin typeface="Open Sans" panose="020B0606030504020204"/>
                <a:ea typeface="+mn-ea"/>
                <a:cs typeface="+mn-cs"/>
              </a:rPr>
              <a:t>You’ll be asked for some details and a Sign up Code. This is what you need: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C9F4D5-01EF-1D37-4B7C-E8F13B691321}"/>
              </a:ext>
            </a:extLst>
          </p:cNvPr>
          <p:cNvGrpSpPr/>
          <p:nvPr/>
        </p:nvGrpSpPr>
        <p:grpSpPr>
          <a:xfrm>
            <a:off x="151279" y="1629650"/>
            <a:ext cx="1371600" cy="2751260"/>
            <a:chOff x="1756229" y="1536566"/>
            <a:chExt cx="2438400" cy="489112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C7BC860-8FD9-D56F-44FB-E06F26930755}"/>
                </a:ext>
              </a:extLst>
            </p:cNvPr>
            <p:cNvGrpSpPr/>
            <p:nvPr/>
          </p:nvGrpSpPr>
          <p:grpSpPr>
            <a:xfrm>
              <a:off x="1756229" y="1536566"/>
              <a:ext cx="2438400" cy="4891128"/>
              <a:chOff x="1756229" y="1536566"/>
              <a:chExt cx="2438400" cy="489112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856DB63-EED7-4F08-837A-B03EF56F5C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93" r="29320"/>
              <a:stretch/>
            </p:blipFill>
            <p:spPr>
              <a:xfrm>
                <a:off x="1756229" y="1536566"/>
                <a:ext cx="2438400" cy="489112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D3E77E5-5FF0-49A9-BE7E-FC05AE855E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1121" y="2342439"/>
                <a:ext cx="1859246" cy="3305325"/>
              </a:xfrm>
              <a:prstGeom prst="rect">
                <a:avLst/>
              </a:prstGeom>
            </p:spPr>
          </p:pic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91D84EE-F8B2-4213-A602-37A59F20F01A}"/>
                </a:ext>
              </a:extLst>
            </p:cNvPr>
            <p:cNvSpPr/>
            <p:nvPr/>
          </p:nvSpPr>
          <p:spPr>
            <a:xfrm>
              <a:off x="2114621" y="5029200"/>
              <a:ext cx="1403279" cy="406400"/>
            </a:xfrm>
            <a:prstGeom prst="rect">
              <a:avLst/>
            </a:prstGeom>
            <a:noFill/>
            <a:ln w="57150">
              <a:solidFill>
                <a:srgbClr val="4BC7C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14350" rtl="0"/>
              <a:endParaRPr lang="en-GB" sz="1013" kern="12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37A6633-B63A-4262-AFB6-1ED4C7FA2EBA}"/>
              </a:ext>
            </a:extLst>
          </p:cNvPr>
          <p:cNvSpPr txBox="1"/>
          <p:nvPr/>
        </p:nvSpPr>
        <p:spPr>
          <a:xfrm>
            <a:off x="3429000" y="2992783"/>
            <a:ext cx="3277721" cy="347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rtl="0">
              <a:lnSpc>
                <a:spcPct val="150000"/>
              </a:lnSpc>
            </a:pPr>
            <a:r>
              <a:rPr lang="en-GB" sz="1238" b="1" kern="1200" dirty="0" err="1">
                <a:solidFill>
                  <a:srgbClr val="FF0000"/>
                </a:solidFill>
                <a:latin typeface="Open Sans" panose="020B0606030504020204"/>
                <a:ea typeface="+mn-ea"/>
                <a:cs typeface="+mn-cs"/>
              </a:rPr>
              <a:t>LGSSParents</a:t>
            </a:r>
            <a:endParaRPr lang="en-GB" sz="1238" b="1" kern="1200" dirty="0">
              <a:solidFill>
                <a:srgbClr val="FF0000"/>
              </a:solidFill>
              <a:latin typeface="Open Sans" panose="020B0606030504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985DCD-C242-41D6-A793-83F954E7B0C1}"/>
              </a:ext>
            </a:extLst>
          </p:cNvPr>
          <p:cNvSpPr txBox="1"/>
          <p:nvPr/>
        </p:nvSpPr>
        <p:spPr>
          <a:xfrm>
            <a:off x="3429000" y="3362870"/>
            <a:ext cx="3277721" cy="919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514350" rtl="0">
              <a:lnSpc>
                <a:spcPct val="150000"/>
              </a:lnSpc>
            </a:pPr>
            <a:r>
              <a:rPr lang="en-GB" sz="1238" kern="1200" dirty="0">
                <a:solidFill>
                  <a:prstClr val="black"/>
                </a:solidFill>
                <a:latin typeface="Open Sans" panose="020B0606030504020204"/>
                <a:ea typeface="+mn-ea"/>
                <a:cs typeface="+mn-cs"/>
              </a:rPr>
              <a:t>After signing up, log into </a:t>
            </a:r>
            <a:r>
              <a:rPr lang="en-GB" sz="1238" kern="1200" dirty="0" err="1">
                <a:solidFill>
                  <a:prstClr val="black"/>
                </a:solidFill>
                <a:latin typeface="Open Sans" panose="020B0606030504020204"/>
                <a:ea typeface="+mn-ea"/>
                <a:cs typeface="+mn-cs"/>
              </a:rPr>
              <a:t>Unifrog</a:t>
            </a:r>
            <a:r>
              <a:rPr lang="en-GB" sz="1238" kern="1200" dirty="0">
                <a:solidFill>
                  <a:prstClr val="black"/>
                </a:solidFill>
                <a:latin typeface="Open Sans" panose="020B0606030504020204"/>
                <a:ea typeface="+mn-ea"/>
                <a:cs typeface="+mn-cs"/>
              </a:rPr>
              <a:t> using your email address and password via the student sign-in page!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D2E3D4-1E88-B9F3-DEE0-3567DE2F7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3" t="18413" r="32381" b="17568"/>
          <a:stretch/>
        </p:blipFill>
        <p:spPr bwMode="auto">
          <a:xfrm>
            <a:off x="1618905" y="2062197"/>
            <a:ext cx="1714069" cy="173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99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858000" cy="5143500"/>
            <a:chOff x="0" y="0"/>
            <a:chExt cx="6858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023" y="237743"/>
              <a:ext cx="3086862" cy="6865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6644" y="237743"/>
              <a:ext cx="505206" cy="6865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59607" y="237743"/>
              <a:ext cx="1381506" cy="6865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8871" y="237743"/>
              <a:ext cx="479285" cy="68656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1939" rIns="0" bIns="0" rtlCol="0">
            <a:spAutoFit/>
          </a:bodyPr>
          <a:lstStyle/>
          <a:p>
            <a:pPr marL="123189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E6DFEB"/>
                </a:solidFill>
              </a:rPr>
              <a:t>The</a:t>
            </a:r>
            <a:r>
              <a:rPr sz="2400" spc="-50" dirty="0">
                <a:solidFill>
                  <a:srgbClr val="E6DFEB"/>
                </a:solidFill>
              </a:rPr>
              <a:t> </a:t>
            </a:r>
            <a:r>
              <a:rPr sz="2400" dirty="0">
                <a:solidFill>
                  <a:srgbClr val="E6DFEB"/>
                </a:solidFill>
              </a:rPr>
              <a:t>Times</a:t>
            </a:r>
            <a:r>
              <a:rPr sz="2400" spc="-60" dirty="0">
                <a:solidFill>
                  <a:srgbClr val="E6DFEB"/>
                </a:solidFill>
              </a:rPr>
              <a:t> </a:t>
            </a:r>
            <a:r>
              <a:rPr sz="2400" dirty="0">
                <a:solidFill>
                  <a:srgbClr val="E6DFEB"/>
                </a:solidFill>
              </a:rPr>
              <a:t>They</a:t>
            </a:r>
            <a:r>
              <a:rPr sz="2400" spc="-50" dirty="0">
                <a:solidFill>
                  <a:srgbClr val="E6DFEB"/>
                </a:solidFill>
              </a:rPr>
              <a:t> </a:t>
            </a:r>
            <a:r>
              <a:rPr sz="2400" dirty="0">
                <a:solidFill>
                  <a:srgbClr val="E6DFEB"/>
                </a:solidFill>
              </a:rPr>
              <a:t>Are</a:t>
            </a:r>
            <a:r>
              <a:rPr sz="2400" spc="-55" dirty="0">
                <a:solidFill>
                  <a:srgbClr val="E6DFEB"/>
                </a:solidFill>
              </a:rPr>
              <a:t> </a:t>
            </a:r>
            <a:r>
              <a:rPr sz="2400" spc="-10" dirty="0">
                <a:solidFill>
                  <a:srgbClr val="E6DFEB"/>
                </a:solidFill>
              </a:rPr>
              <a:t>A-changin'</a:t>
            </a:r>
            <a:endParaRPr sz="2400"/>
          </a:p>
        </p:txBody>
      </p:sp>
      <p:grpSp>
        <p:nvGrpSpPr>
          <p:cNvPr id="8" name="object 8"/>
          <p:cNvGrpSpPr/>
          <p:nvPr/>
        </p:nvGrpSpPr>
        <p:grpSpPr>
          <a:xfrm>
            <a:off x="178307" y="2871216"/>
            <a:ext cx="5854065" cy="1211580"/>
            <a:chOff x="178307" y="2871216"/>
            <a:chExt cx="5854065" cy="121158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307" y="2907792"/>
              <a:ext cx="2580132" cy="10820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95116" y="2871216"/>
              <a:ext cx="2436876" cy="121158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401314" y="1981961"/>
            <a:ext cx="3216275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350" i="1" dirty="0">
                <a:solidFill>
                  <a:srgbClr val="FFFFFF"/>
                </a:solidFill>
                <a:latin typeface="Calibri"/>
                <a:cs typeface="Calibri"/>
              </a:rPr>
              <a:t>"Ernst</a:t>
            </a:r>
            <a:r>
              <a:rPr sz="135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i="1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35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i="1" spc="-25" dirty="0">
                <a:solidFill>
                  <a:srgbClr val="FFFFFF"/>
                </a:solidFill>
                <a:latin typeface="Calibri"/>
                <a:cs typeface="Calibri"/>
              </a:rPr>
              <a:t>Young</a:t>
            </a:r>
            <a:r>
              <a:rPr sz="135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i="1" dirty="0">
                <a:solidFill>
                  <a:srgbClr val="FFFFFF"/>
                </a:solidFill>
                <a:latin typeface="Calibri"/>
                <a:cs typeface="Calibri"/>
              </a:rPr>
              <a:t>Removes</a:t>
            </a:r>
            <a:r>
              <a:rPr sz="135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i="1" dirty="0">
                <a:solidFill>
                  <a:srgbClr val="FFFFFF"/>
                </a:solidFill>
                <a:latin typeface="Calibri"/>
                <a:cs typeface="Calibri"/>
              </a:rPr>
              <a:t>Degree</a:t>
            </a:r>
            <a:r>
              <a:rPr sz="135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i="1" spc="-10" dirty="0">
                <a:solidFill>
                  <a:srgbClr val="FFFFFF"/>
                </a:solidFill>
                <a:latin typeface="Calibri"/>
                <a:cs typeface="Calibri"/>
              </a:rPr>
              <a:t>Classification </a:t>
            </a:r>
            <a:r>
              <a:rPr sz="1350" i="1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35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i="1" dirty="0">
                <a:solidFill>
                  <a:srgbClr val="FFFFFF"/>
                </a:solidFill>
                <a:latin typeface="Calibri"/>
                <a:cs typeface="Calibri"/>
              </a:rPr>
              <a:t>Entry</a:t>
            </a:r>
            <a:r>
              <a:rPr sz="135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i="1" spc="-10" dirty="0">
                <a:solidFill>
                  <a:srgbClr val="FFFFFF"/>
                </a:solidFill>
                <a:latin typeface="Calibri"/>
                <a:cs typeface="Calibri"/>
              </a:rPr>
              <a:t>Criteria</a:t>
            </a:r>
            <a:r>
              <a:rPr sz="135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i="1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35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i="1" dirty="0">
                <a:solidFill>
                  <a:srgbClr val="FFFFFF"/>
                </a:solidFill>
                <a:latin typeface="Calibri"/>
                <a:cs typeface="Calibri"/>
              </a:rPr>
              <a:t>There's</a:t>
            </a:r>
            <a:r>
              <a:rPr sz="135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i="1" dirty="0">
                <a:solidFill>
                  <a:srgbClr val="FFFFFF"/>
                </a:solidFill>
                <a:latin typeface="Calibri"/>
                <a:cs typeface="Calibri"/>
              </a:rPr>
              <a:t>'No</a:t>
            </a:r>
            <a:r>
              <a:rPr sz="135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i="1" spc="-10" dirty="0">
                <a:solidFill>
                  <a:srgbClr val="FFFFFF"/>
                </a:solidFill>
                <a:latin typeface="Calibri"/>
                <a:cs typeface="Calibri"/>
              </a:rPr>
              <a:t>Evidence' </a:t>
            </a:r>
            <a:r>
              <a:rPr sz="1350" i="1" dirty="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r>
              <a:rPr sz="1350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i="1" spc="-10" dirty="0">
                <a:solidFill>
                  <a:srgbClr val="FFFFFF"/>
                </a:solidFill>
                <a:latin typeface="Calibri"/>
                <a:cs typeface="Calibri"/>
              </a:rPr>
              <a:t>Equals</a:t>
            </a:r>
            <a:r>
              <a:rPr sz="135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i="1" spc="-10" dirty="0">
                <a:solidFill>
                  <a:srgbClr val="FFFFFF"/>
                </a:solidFill>
                <a:latin typeface="Calibri"/>
                <a:cs typeface="Calibri"/>
              </a:rPr>
              <a:t>Success"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2956" y="1981961"/>
            <a:ext cx="2795905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350" i="1" spc="-10" dirty="0">
                <a:solidFill>
                  <a:srgbClr val="FFFFFF"/>
                </a:solidFill>
                <a:latin typeface="Calibri"/>
                <a:cs typeface="Calibri"/>
              </a:rPr>
              <a:t>"Penguin</a:t>
            </a:r>
            <a:r>
              <a:rPr sz="135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i="1" dirty="0">
                <a:solidFill>
                  <a:srgbClr val="FFFFFF"/>
                </a:solidFill>
                <a:latin typeface="Calibri"/>
                <a:cs typeface="Calibri"/>
              </a:rPr>
              <a:t>Random</a:t>
            </a:r>
            <a:r>
              <a:rPr sz="135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i="1" dirty="0">
                <a:solidFill>
                  <a:srgbClr val="FFFFFF"/>
                </a:solidFill>
                <a:latin typeface="Calibri"/>
                <a:cs typeface="Calibri"/>
              </a:rPr>
              <a:t>House</a:t>
            </a:r>
            <a:r>
              <a:rPr sz="135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i="1" spc="-10" dirty="0">
                <a:solidFill>
                  <a:srgbClr val="FFFFFF"/>
                </a:solidFill>
                <a:latin typeface="Calibri"/>
                <a:cs typeface="Calibri"/>
              </a:rPr>
              <a:t>Publishers </a:t>
            </a:r>
            <a:r>
              <a:rPr sz="1350" i="1" spc="-25" dirty="0">
                <a:solidFill>
                  <a:srgbClr val="FFFFFF"/>
                </a:solidFill>
                <a:latin typeface="Calibri"/>
                <a:cs typeface="Calibri"/>
              </a:rPr>
              <a:t>Has </a:t>
            </a:r>
            <a:r>
              <a:rPr sz="1350" i="1" dirty="0">
                <a:solidFill>
                  <a:srgbClr val="FFFFFF"/>
                </a:solidFill>
                <a:latin typeface="Calibri"/>
                <a:cs typeface="Calibri"/>
              </a:rPr>
              <a:t>Just</a:t>
            </a:r>
            <a:r>
              <a:rPr sz="135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i="1" spc="-10" dirty="0">
                <a:solidFill>
                  <a:srgbClr val="FFFFFF"/>
                </a:solidFill>
                <a:latin typeface="Calibri"/>
                <a:cs typeface="Calibri"/>
              </a:rPr>
              <a:t>Announced</a:t>
            </a:r>
            <a:r>
              <a:rPr sz="135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i="1" dirty="0">
                <a:solidFill>
                  <a:srgbClr val="FFFFFF"/>
                </a:solidFill>
                <a:latin typeface="Calibri"/>
                <a:cs typeface="Calibri"/>
              </a:rPr>
              <a:t>It's</a:t>
            </a:r>
            <a:r>
              <a:rPr sz="135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i="1" dirty="0">
                <a:solidFill>
                  <a:srgbClr val="FFFFFF"/>
                </a:solidFill>
                <a:latin typeface="Calibri"/>
                <a:cs typeface="Calibri"/>
              </a:rPr>
              <a:t>Scrapping</a:t>
            </a:r>
            <a:r>
              <a:rPr sz="135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i="1" spc="-10" dirty="0">
                <a:solidFill>
                  <a:srgbClr val="FFFFFF"/>
                </a:solidFill>
                <a:latin typeface="Calibri"/>
                <a:cs typeface="Calibri"/>
              </a:rPr>
              <a:t>Degree Requirements</a:t>
            </a:r>
            <a:r>
              <a:rPr sz="135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i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35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i="1" dirty="0">
                <a:solidFill>
                  <a:srgbClr val="FFFFFF"/>
                </a:solidFill>
                <a:latin typeface="Calibri"/>
                <a:cs typeface="Calibri"/>
              </a:rPr>
              <a:t>Its</a:t>
            </a:r>
            <a:r>
              <a:rPr sz="135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i="1" spc="-10" dirty="0">
                <a:solidFill>
                  <a:srgbClr val="FFFFFF"/>
                </a:solidFill>
                <a:latin typeface="Calibri"/>
                <a:cs typeface="Calibri"/>
              </a:rPr>
              <a:t>Jobs”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BB48D8-4D1D-964D-BB0F-8EDB786B8C6D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7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4374" y1="46076" x2="26215" y2="44946"/>
                        <a14:foregroundMark x1="27688" y1="32759" x2="27688" y2="35434"/>
                        <a14:foregroundMark x1="67747" y1="34661" x2="67305" y2="37693"/>
                        <a14:foregroundMark x1="77246" y1="33532" x2="77246" y2="46492"/>
                        <a14:foregroundMark x1="36598" y1="66290" x2="44624" y2="53329"/>
                        <a14:foregroundMark x1="30044" y1="57134" x2="46981" y2="40369"/>
                        <a14:foregroundMark x1="64948" y1="87634" x2="84315" y2="74257"/>
                        <a14:foregroundMark x1="11635" y1="72771" x2="39470" y2="91023"/>
                        <a14:foregroundMark x1="47938" y1="49881" x2="63549" y2="62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93849" y="-113806"/>
            <a:ext cx="1676285" cy="207622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668" y="39370"/>
            <a:ext cx="6199987" cy="1038046"/>
          </a:xfrm>
          <a:prstGeom prst="rect">
            <a:avLst/>
          </a:prstGeom>
        </p:spPr>
        <p:txBody>
          <a:bodyPr vert="horz" wrap="square" lIns="0" tIns="109727" rIns="0" bIns="0" rtlCol="0">
            <a:spAutoFit/>
          </a:bodyPr>
          <a:lstStyle/>
          <a:p>
            <a:pPr marL="26416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What</a:t>
            </a:r>
            <a:r>
              <a:rPr sz="3200" spc="-65" dirty="0"/>
              <a:t> </a:t>
            </a:r>
            <a:r>
              <a:rPr sz="3200" dirty="0"/>
              <a:t>are</a:t>
            </a:r>
            <a:r>
              <a:rPr sz="3200" spc="-80" dirty="0"/>
              <a:t> </a:t>
            </a:r>
            <a:r>
              <a:rPr sz="3200" spc="-10" dirty="0"/>
              <a:t>Apprenticeships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718" y="1110032"/>
            <a:ext cx="4821682" cy="10380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7200" y="2190750"/>
            <a:ext cx="4967605" cy="2794996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175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REAL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JOB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REAL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EMPLOYER</a:t>
            </a:r>
            <a:endParaRPr sz="18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080"/>
              </a:spcBef>
              <a:buFont typeface="Wingdings"/>
              <a:buChar char=""/>
              <a:tabLst>
                <a:tab pos="298450" algn="l"/>
              </a:tabLst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PAID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SALARY</a:t>
            </a:r>
            <a:endParaRPr sz="18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QUALIFICATIONS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EXPERIENCE</a:t>
            </a:r>
            <a:endParaRPr sz="18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CONTRACT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EMPLOYMENT,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HOLIDAY,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SICK</a:t>
            </a:r>
            <a:endParaRPr sz="18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080"/>
              </a:spcBef>
              <a:buFont typeface="Wingdings"/>
              <a:buChar char=""/>
              <a:tabLst>
                <a:tab pos="29845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PROVIDER</a:t>
            </a:r>
            <a:r>
              <a:rPr lang="en-GB" sz="1800" spc="-10" dirty="0">
                <a:solidFill>
                  <a:srgbClr val="FFFFFF"/>
                </a:solidFill>
                <a:latin typeface="Calibri"/>
                <a:cs typeface="Calibri"/>
              </a:rPr>
              <a:t> OR IN SOME CASES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endParaRPr sz="18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085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3-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YEARS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D908D-5492-9845-B004-6215D99D5EB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4374" y1="46076" x2="26215" y2="44946"/>
                        <a14:foregroundMark x1="27688" y1="32759" x2="27688" y2="35434"/>
                        <a14:foregroundMark x1="67747" y1="34661" x2="67305" y2="37693"/>
                        <a14:foregroundMark x1="77246" y1="33532" x2="77246" y2="46492"/>
                        <a14:foregroundMark x1="36598" y1="66290" x2="44624" y2="53329"/>
                        <a14:foregroundMark x1="30044" y1="57134" x2="46981" y2="40369"/>
                        <a14:foregroundMark x1="64948" y1="87634" x2="84315" y2="74257"/>
                        <a14:foregroundMark x1="11635" y1="72771" x2="39470" y2="91023"/>
                        <a14:foregroundMark x1="47938" y1="49881" x2="63549" y2="62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5243" y="-95250"/>
            <a:ext cx="1676285" cy="207622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B8C93-EEB3-71FF-0877-5FBDD2A24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C7F5832-AB1B-C3AA-EE11-2B67DBB457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4668" y="39370"/>
            <a:ext cx="6199987" cy="603241"/>
          </a:xfrm>
          <a:prstGeom prst="rect">
            <a:avLst/>
          </a:prstGeom>
        </p:spPr>
        <p:txBody>
          <a:bodyPr vert="horz" wrap="square" lIns="0" tIns="109727" rIns="0" bIns="0" rtlCol="0">
            <a:spAutoFit/>
          </a:bodyPr>
          <a:lstStyle/>
          <a:p>
            <a:pPr marL="264160">
              <a:lnSpc>
                <a:spcPct val="100000"/>
              </a:lnSpc>
              <a:spcBef>
                <a:spcPts val="105"/>
              </a:spcBef>
            </a:pPr>
            <a:r>
              <a:rPr lang="en-GB" sz="3200" dirty="0"/>
              <a:t>Pros &amp; Cons</a:t>
            </a:r>
            <a:endParaRPr sz="320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5B6766A-735B-DD69-FA84-4496B3230E2B}"/>
              </a:ext>
            </a:extLst>
          </p:cNvPr>
          <p:cNvSpPr txBox="1"/>
          <p:nvPr/>
        </p:nvSpPr>
        <p:spPr>
          <a:xfrm>
            <a:off x="295148" y="1290907"/>
            <a:ext cx="6857999" cy="3813223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175"/>
              </a:spcBef>
              <a:tabLst>
                <a:tab pos="299085" algn="l"/>
              </a:tabLst>
            </a:pPr>
            <a:r>
              <a:rPr lang="en-GB" sz="2400" b="1" dirty="0">
                <a:solidFill>
                  <a:srgbClr val="FF0000"/>
                </a:solidFill>
                <a:latin typeface="Calibri"/>
                <a:cs typeface="Calibri"/>
              </a:rPr>
              <a:t>Pros			           Cons</a:t>
            </a:r>
          </a:p>
          <a:p>
            <a:pPr marL="12700">
              <a:lnSpc>
                <a:spcPct val="100000"/>
              </a:lnSpc>
              <a:spcBef>
                <a:spcPts val="1175"/>
              </a:spcBef>
              <a:tabLst>
                <a:tab pos="299085" algn="l"/>
              </a:tabLst>
            </a:pPr>
            <a:r>
              <a:rPr lang="en-GB" sz="2000" dirty="0">
                <a:solidFill>
                  <a:schemeClr val="bg1"/>
                </a:solidFill>
                <a:latin typeface="Calibri"/>
                <a:cs typeface="Calibri"/>
              </a:rPr>
              <a:t>No debt (</a:t>
            </a:r>
            <a:r>
              <a:rPr lang="en-GB" sz="2000" dirty="0" err="1">
                <a:solidFill>
                  <a:schemeClr val="bg1"/>
                </a:solidFill>
                <a:latin typeface="Calibri"/>
                <a:cs typeface="Calibri"/>
              </a:rPr>
              <a:t>Avg</a:t>
            </a:r>
            <a:r>
              <a:rPr lang="en-GB" sz="2000" dirty="0">
                <a:solidFill>
                  <a:schemeClr val="bg1"/>
                </a:solidFill>
                <a:latin typeface="Calibri"/>
                <a:cs typeface="Calibri"/>
              </a:rPr>
              <a:t> Uni debt 50-60k       Miss out on Uni experience</a:t>
            </a:r>
          </a:p>
          <a:p>
            <a:pPr marL="12700">
              <a:lnSpc>
                <a:spcPct val="100000"/>
              </a:lnSpc>
              <a:spcBef>
                <a:spcPts val="1175"/>
              </a:spcBef>
              <a:tabLst>
                <a:tab pos="299085" algn="l"/>
              </a:tabLst>
            </a:pPr>
            <a:r>
              <a:rPr lang="en-GB" sz="2000" dirty="0">
                <a:solidFill>
                  <a:schemeClr val="bg1"/>
                </a:solidFill>
                <a:latin typeface="Calibri"/>
                <a:cs typeface="Calibri"/>
              </a:rPr>
              <a:t>Likely permanent employment     Have to start ‘work’ earlier</a:t>
            </a:r>
          </a:p>
          <a:p>
            <a:pPr marL="12700">
              <a:lnSpc>
                <a:spcPct val="100000"/>
              </a:lnSpc>
              <a:spcBef>
                <a:spcPts val="1175"/>
              </a:spcBef>
              <a:tabLst>
                <a:tab pos="299085" algn="l"/>
              </a:tabLst>
            </a:pPr>
            <a:r>
              <a:rPr lang="en-GB" sz="2000" dirty="0">
                <a:solidFill>
                  <a:schemeClr val="bg1"/>
                </a:solidFill>
                <a:latin typeface="Calibri"/>
                <a:cs typeface="Calibri"/>
              </a:rPr>
              <a:t>Likely to be lower grades than      Can be very competitive </a:t>
            </a:r>
          </a:p>
          <a:p>
            <a:pPr marL="12700">
              <a:lnSpc>
                <a:spcPct val="100000"/>
              </a:lnSpc>
              <a:spcBef>
                <a:spcPts val="1175"/>
              </a:spcBef>
              <a:tabLst>
                <a:tab pos="299085" algn="l"/>
              </a:tabLst>
            </a:pPr>
            <a:r>
              <a:rPr lang="en-GB" sz="2000" dirty="0">
                <a:solidFill>
                  <a:schemeClr val="bg1"/>
                </a:solidFill>
                <a:latin typeface="Calibri"/>
                <a:cs typeface="Calibri"/>
              </a:rPr>
              <a:t>some Uni’s (AAB)</a:t>
            </a:r>
          </a:p>
          <a:p>
            <a:pPr marL="12700">
              <a:lnSpc>
                <a:spcPct val="100000"/>
              </a:lnSpc>
              <a:spcBef>
                <a:spcPts val="1175"/>
              </a:spcBef>
              <a:tabLst>
                <a:tab pos="299085" algn="l"/>
              </a:tabLst>
            </a:pPr>
            <a:r>
              <a:rPr lang="en-GB" sz="2000" dirty="0">
                <a:solidFill>
                  <a:schemeClr val="bg1"/>
                </a:solidFill>
                <a:latin typeface="Calibri"/>
                <a:cs typeface="Calibri"/>
              </a:rPr>
              <a:t>Can do a L7 Masters even </a:t>
            </a:r>
          </a:p>
          <a:p>
            <a:pPr marL="12700">
              <a:lnSpc>
                <a:spcPct val="100000"/>
              </a:lnSpc>
              <a:spcBef>
                <a:spcPts val="1175"/>
              </a:spcBef>
              <a:tabLst>
                <a:tab pos="299085" algn="l"/>
              </a:tabLst>
            </a:pPr>
            <a:r>
              <a:rPr lang="en-GB" sz="2000" dirty="0">
                <a:solidFill>
                  <a:schemeClr val="bg1"/>
                </a:solidFill>
                <a:latin typeface="Calibri"/>
                <a:cs typeface="Calibri"/>
              </a:rPr>
              <a:t>after completing Uni</a:t>
            </a:r>
          </a:p>
          <a:p>
            <a:pPr marL="12700">
              <a:lnSpc>
                <a:spcPct val="100000"/>
              </a:lnSpc>
              <a:spcBef>
                <a:spcPts val="1175"/>
              </a:spcBef>
              <a:tabLst>
                <a:tab pos="299085" algn="l"/>
              </a:tabLst>
            </a:pP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64EF89-6A03-7F48-9B07-9F5CDF182F2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374" y1="46076" x2="26215" y2="44946"/>
                        <a14:foregroundMark x1="27688" y1="32759" x2="27688" y2="35434"/>
                        <a14:foregroundMark x1="67747" y1="34661" x2="67305" y2="37693"/>
                        <a14:foregroundMark x1="77246" y1="33532" x2="77246" y2="46492"/>
                        <a14:foregroundMark x1="36598" y1="66290" x2="44624" y2="53329"/>
                        <a14:foregroundMark x1="30044" y1="57134" x2="46981" y2="40369"/>
                        <a14:foregroundMark x1="64948" y1="87634" x2="84315" y2="74257"/>
                        <a14:foregroundMark x1="11635" y1="72771" x2="39470" y2="91023"/>
                        <a14:foregroundMark x1="47938" y1="49881" x2="63549" y2="62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800" y="-78630"/>
            <a:ext cx="1676285" cy="207622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72304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023" y="53339"/>
            <a:ext cx="3800094" cy="68961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0565" rIns="0" bIns="0" rtlCol="0">
            <a:spAutoFit/>
          </a:bodyPr>
          <a:lstStyle/>
          <a:p>
            <a:pPr marL="123189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E6DFEB"/>
                </a:solidFill>
                <a:latin typeface="Arial"/>
                <a:cs typeface="Arial"/>
              </a:rPr>
              <a:t>Types</a:t>
            </a:r>
            <a:r>
              <a:rPr sz="2400" spc="-114" dirty="0">
                <a:solidFill>
                  <a:srgbClr val="E6DFE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E6DFEB"/>
                </a:solidFill>
                <a:latin typeface="Arial"/>
                <a:cs typeface="Arial"/>
              </a:rPr>
              <a:t>of</a:t>
            </a:r>
            <a:r>
              <a:rPr sz="2400" spc="-165" dirty="0">
                <a:solidFill>
                  <a:srgbClr val="E6DFEB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E6DFEB"/>
                </a:solidFill>
                <a:latin typeface="Arial"/>
                <a:cs typeface="Arial"/>
              </a:rPr>
              <a:t>Apprenticeships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762" y="1657350"/>
            <a:ext cx="5495544" cy="33741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234D3F-55BB-9747-ACE6-4B302AC0FDE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4374" y1="46076" x2="26215" y2="44946"/>
                        <a14:foregroundMark x1="27688" y1="32759" x2="27688" y2="35434"/>
                        <a14:foregroundMark x1="67747" y1="34661" x2="67305" y2="37693"/>
                        <a14:foregroundMark x1="77246" y1="33532" x2="77246" y2="46492"/>
                        <a14:foregroundMark x1="36598" y1="66290" x2="44624" y2="53329"/>
                        <a14:foregroundMark x1="30044" y1="57134" x2="46981" y2="40369"/>
                        <a14:foregroundMark x1="64948" y1="87634" x2="84315" y2="74257"/>
                        <a14:foregroundMark x1="11635" y1="72771" x2="39470" y2="91023"/>
                        <a14:foregroundMark x1="47938" y1="49881" x2="63549" y2="62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800" y="-95250"/>
            <a:ext cx="1676285" cy="207622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272" y="109728"/>
            <a:ext cx="6532626" cy="68656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3644" y="180847"/>
            <a:ext cx="6078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3052"/>
                </a:solidFill>
                <a:latin typeface="Calibri"/>
                <a:cs typeface="Calibri"/>
              </a:rPr>
              <a:t>Current</a:t>
            </a:r>
            <a:r>
              <a:rPr sz="2400" spc="-10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3052"/>
                </a:solidFill>
                <a:latin typeface="Calibri"/>
                <a:cs typeface="Calibri"/>
              </a:rPr>
              <a:t>Higher/Degree</a:t>
            </a:r>
            <a:r>
              <a:rPr sz="2400" spc="-8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3052"/>
                </a:solidFill>
                <a:latin typeface="Calibri"/>
                <a:cs typeface="Calibri"/>
              </a:rPr>
              <a:t>Apprenticeship</a:t>
            </a:r>
            <a:r>
              <a:rPr sz="2400" spc="-10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3052"/>
                </a:solidFill>
                <a:latin typeface="Calibri"/>
                <a:cs typeface="Calibri"/>
              </a:rPr>
              <a:t>Vacancies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1272" y="552957"/>
            <a:ext cx="6400089" cy="525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Aerospace Engineering</a:t>
            </a:r>
            <a:r>
              <a:rPr lang="en-US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6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(Airbus</a:t>
            </a:r>
            <a:r>
              <a:rPr lang="en-US" sz="1600" b="0" i="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/ </a:t>
            </a:r>
            <a:r>
              <a:rPr lang="en-US" sz="16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BAE Systems)</a:t>
            </a:r>
            <a:endParaRPr lang="en-US" sz="1600" b="0" i="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Automotive Engineering </a:t>
            </a:r>
            <a:r>
              <a:rPr lang="en-US" sz="1600" b="0" i="0" u="none" strike="noStrike" dirty="0">
                <a:solidFill>
                  <a:srgbClr val="EA5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(BMW Group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/ </a:t>
            </a:r>
            <a:r>
              <a:rPr lang="en-US" sz="16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Rolls</a:t>
            </a:r>
            <a:r>
              <a:rPr lang="en-US" sz="1600" b="0" i="0" u="none" strike="noStrike" dirty="0">
                <a:solidFill>
                  <a:srgbClr val="EA5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Royce)</a:t>
            </a:r>
            <a:endParaRPr lang="en-US" sz="1600" b="0" i="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and Administration </a:t>
            </a:r>
            <a:r>
              <a:rPr lang="en-US" sz="1600" b="0" i="0" u="none" strike="noStrike" dirty="0">
                <a:solidFill>
                  <a:srgbClr val="EA5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(Pearson Plc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/ </a:t>
            </a:r>
            <a:r>
              <a:rPr lang="en-US" sz="1600" b="0" i="0" u="none" strike="noStrike" dirty="0">
                <a:solidFill>
                  <a:srgbClr val="EA5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DHL)</a:t>
            </a:r>
            <a:endParaRPr lang="en-US" sz="1600" b="0" i="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Construction </a:t>
            </a:r>
            <a:r>
              <a:rPr lang="en-US" sz="1600" b="0" i="0" u="none" strike="noStrike" dirty="0">
                <a:solidFill>
                  <a:srgbClr val="EA5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(BAM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/ </a:t>
            </a:r>
            <a:r>
              <a:rPr lang="en-US" sz="1600" b="0" i="0" u="none" strike="noStrike" dirty="0">
                <a:solidFill>
                  <a:srgbClr val="EA5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Laing O’ Rourke)</a:t>
            </a:r>
            <a:endParaRPr lang="en-US" sz="1600" b="0" i="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 </a:t>
            </a:r>
            <a:r>
              <a:rPr lang="en-US" sz="1600" b="0" i="0" u="none" strike="noStrike" dirty="0">
                <a:solidFill>
                  <a:srgbClr val="EA5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(BT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/ </a:t>
            </a:r>
            <a:r>
              <a:rPr lang="en-US" sz="1600" b="0" i="0" u="none" strike="noStrike" dirty="0">
                <a:solidFill>
                  <a:srgbClr val="EA5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Fujitsu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/ </a:t>
            </a:r>
            <a:r>
              <a:rPr lang="en-US" sz="1600" b="0" i="0" u="none" strike="noStrike" dirty="0">
                <a:solidFill>
                  <a:srgbClr val="EA5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Network Rail)</a:t>
            </a:r>
            <a:endParaRPr lang="en-US" sz="1600" b="0" i="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Engineering and Manufacturing </a:t>
            </a:r>
            <a:r>
              <a:rPr lang="en-US" sz="1600" b="0" i="0" u="none" strike="noStrike" dirty="0">
                <a:solidFill>
                  <a:srgbClr val="EA5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(BAE Systems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/ </a:t>
            </a:r>
            <a:r>
              <a:rPr lang="en-US" sz="1600" b="0" i="0" u="none" strike="noStrike" dirty="0">
                <a:solidFill>
                  <a:srgbClr val="EA5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Arup)</a:t>
            </a:r>
            <a:endParaRPr lang="en-US" sz="1600" b="0" i="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Finance </a:t>
            </a:r>
            <a:r>
              <a:rPr lang="en-US" sz="1600" b="0" i="0" u="none" strike="noStrike" dirty="0">
                <a:solidFill>
                  <a:srgbClr val="EA5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0" i="0" u="none" strike="noStrike" dirty="0" err="1">
                <a:solidFill>
                  <a:srgbClr val="EA5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Natwest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/ </a:t>
            </a:r>
            <a:r>
              <a:rPr lang="en-US" sz="1600" b="0" i="0" u="none" strike="noStrike" dirty="0">
                <a:solidFill>
                  <a:srgbClr val="EA5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UBS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/ </a:t>
            </a:r>
            <a:r>
              <a:rPr lang="en-US" sz="1600" b="0" i="0" u="none" strike="noStrike" dirty="0">
                <a:solidFill>
                  <a:srgbClr val="EA5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Lloyds)</a:t>
            </a:r>
            <a:endParaRPr lang="en-US" sz="1600" b="0" i="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Legal </a:t>
            </a:r>
            <a:r>
              <a:rPr lang="en-US" sz="1600" b="0" i="0" u="none" strike="noStrike" dirty="0">
                <a:solidFill>
                  <a:srgbClr val="EA5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(DWF Law LLP)</a:t>
            </a:r>
            <a:endParaRPr lang="en-US" sz="1600" b="0" i="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Nuclear </a:t>
            </a:r>
            <a:r>
              <a:rPr lang="en-US" sz="1600" b="0" i="0" u="none" strike="noStrike" dirty="0">
                <a:solidFill>
                  <a:srgbClr val="EA5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(Sellafield)</a:t>
            </a:r>
            <a:endParaRPr lang="en-US" sz="1600" b="0" i="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Surveying </a:t>
            </a:r>
            <a:r>
              <a:rPr lang="en-US" sz="1600" b="0" i="0" u="none" strike="noStrike" dirty="0">
                <a:solidFill>
                  <a:srgbClr val="EA5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(AECOM)</a:t>
            </a:r>
            <a:endParaRPr lang="en-US" sz="1600" b="0" i="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349885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858000" cy="5143500"/>
            <a:chOff x="0" y="0"/>
            <a:chExt cx="6858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023" y="54864"/>
              <a:ext cx="5506974" cy="6865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023" y="420623"/>
              <a:ext cx="1858518" cy="68656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480" y="54864"/>
            <a:ext cx="6199987" cy="1038046"/>
          </a:xfrm>
          <a:prstGeom prst="rect">
            <a:avLst/>
          </a:prstGeom>
        </p:spPr>
        <p:txBody>
          <a:bodyPr vert="horz" wrap="square" lIns="0" tIns="98373" rIns="0" bIns="0" rtlCol="0">
            <a:spAutoFit/>
          </a:bodyPr>
          <a:lstStyle/>
          <a:p>
            <a:pPr marL="123189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E6DFEB"/>
                </a:solidFill>
              </a:rPr>
              <a:t>Degree</a:t>
            </a:r>
            <a:r>
              <a:rPr sz="2400" spc="-30" dirty="0">
                <a:solidFill>
                  <a:srgbClr val="E6DFEB"/>
                </a:solidFill>
              </a:rPr>
              <a:t> </a:t>
            </a:r>
            <a:r>
              <a:rPr sz="2400" spc="-10" dirty="0">
                <a:solidFill>
                  <a:srgbClr val="E6DFEB"/>
                </a:solidFill>
              </a:rPr>
              <a:t>Apprenticeships</a:t>
            </a:r>
            <a:r>
              <a:rPr sz="2400" spc="-55" dirty="0">
                <a:solidFill>
                  <a:srgbClr val="E6DFEB"/>
                </a:solidFill>
              </a:rPr>
              <a:t> </a:t>
            </a:r>
            <a:r>
              <a:rPr sz="2400" dirty="0">
                <a:solidFill>
                  <a:srgbClr val="E6DFEB"/>
                </a:solidFill>
              </a:rPr>
              <a:t>at</a:t>
            </a:r>
            <a:r>
              <a:rPr sz="2400" spc="-30" dirty="0">
                <a:solidFill>
                  <a:srgbClr val="E6DFEB"/>
                </a:solidFill>
              </a:rPr>
              <a:t> </a:t>
            </a:r>
            <a:r>
              <a:rPr sz="2400" dirty="0">
                <a:solidFill>
                  <a:srgbClr val="E6DFEB"/>
                </a:solidFill>
              </a:rPr>
              <a:t>Russell</a:t>
            </a:r>
            <a:r>
              <a:rPr sz="2400" spc="-50" dirty="0">
                <a:solidFill>
                  <a:srgbClr val="E6DFEB"/>
                </a:solidFill>
              </a:rPr>
              <a:t> </a:t>
            </a:r>
            <a:r>
              <a:rPr sz="2400" spc="-10" dirty="0">
                <a:solidFill>
                  <a:srgbClr val="E6DFEB"/>
                </a:solidFill>
              </a:rPr>
              <a:t>Group</a:t>
            </a:r>
            <a:endParaRPr sz="2400" dirty="0"/>
          </a:p>
          <a:p>
            <a:pPr marL="123189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E6DFEB"/>
                </a:solidFill>
              </a:rPr>
              <a:t>Universities</a:t>
            </a:r>
            <a:endParaRPr sz="2400" dirty="0"/>
          </a:p>
        </p:txBody>
      </p:sp>
      <p:sp>
        <p:nvSpPr>
          <p:cNvPr id="6" name="object 6"/>
          <p:cNvSpPr txBox="1"/>
          <p:nvPr/>
        </p:nvSpPr>
        <p:spPr>
          <a:xfrm>
            <a:off x="912063" y="1337817"/>
            <a:ext cx="3094355" cy="2799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solidFill>
                  <a:srgbClr val="E6DFEB"/>
                </a:solidFill>
                <a:latin typeface="Calibri"/>
                <a:cs typeface="Calibri"/>
              </a:rPr>
              <a:t>Queen</a:t>
            </a:r>
            <a:r>
              <a:rPr sz="1300" b="1" spc="-10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E6DFEB"/>
                </a:solidFill>
                <a:latin typeface="Calibri"/>
                <a:cs typeface="Calibri"/>
              </a:rPr>
              <a:t>Mary </a:t>
            </a:r>
            <a:r>
              <a:rPr sz="1300" b="1" spc="-10" dirty="0">
                <a:solidFill>
                  <a:srgbClr val="E6DFEB"/>
                </a:solidFill>
                <a:latin typeface="Calibri"/>
                <a:cs typeface="Calibri"/>
              </a:rPr>
              <a:t>University </a:t>
            </a:r>
            <a:r>
              <a:rPr sz="1300" b="1" dirty="0">
                <a:solidFill>
                  <a:srgbClr val="E6DFEB"/>
                </a:solidFill>
                <a:latin typeface="Calibri"/>
                <a:cs typeface="Calibri"/>
              </a:rPr>
              <a:t>of</a:t>
            </a:r>
            <a:r>
              <a:rPr sz="1300" b="1" spc="-15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E6DFEB"/>
                </a:solidFill>
                <a:latin typeface="Calibri"/>
                <a:cs typeface="Calibri"/>
              </a:rPr>
              <a:t>London</a:t>
            </a:r>
            <a:endParaRPr sz="1300" dirty="0">
              <a:latin typeface="Calibri"/>
              <a:cs typeface="Calibri"/>
            </a:endParaRPr>
          </a:p>
          <a:p>
            <a:pPr marL="269875" indent="-257175">
              <a:lnSpc>
                <a:spcPct val="100000"/>
              </a:lnSpc>
              <a:buFont typeface="Arial"/>
              <a:buChar char="•"/>
              <a:tabLst>
                <a:tab pos="269875" algn="l"/>
              </a:tabLst>
            </a:pPr>
            <a:r>
              <a:rPr sz="1300" dirty="0">
                <a:solidFill>
                  <a:srgbClr val="E6DFEB"/>
                </a:solidFill>
                <a:latin typeface="Calibri"/>
                <a:cs typeface="Calibri"/>
              </a:rPr>
              <a:t>Chartered</a:t>
            </a:r>
            <a:r>
              <a:rPr sz="1300" spc="-75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E6DFEB"/>
                </a:solidFill>
                <a:latin typeface="Calibri"/>
                <a:cs typeface="Calibri"/>
              </a:rPr>
              <a:t>Manager</a:t>
            </a:r>
            <a:endParaRPr sz="1300" dirty="0">
              <a:latin typeface="Calibri"/>
              <a:cs typeface="Calibri"/>
            </a:endParaRPr>
          </a:p>
          <a:p>
            <a:pPr marL="269875" indent="-257175">
              <a:lnSpc>
                <a:spcPct val="100000"/>
              </a:lnSpc>
              <a:buFont typeface="Arial"/>
              <a:buChar char="•"/>
              <a:tabLst>
                <a:tab pos="269875" algn="l"/>
              </a:tabLst>
            </a:pPr>
            <a:r>
              <a:rPr sz="1300" dirty="0">
                <a:solidFill>
                  <a:srgbClr val="E6DFEB"/>
                </a:solidFill>
                <a:latin typeface="Calibri"/>
                <a:cs typeface="Calibri"/>
              </a:rPr>
              <a:t>Software</a:t>
            </a:r>
            <a:r>
              <a:rPr sz="1300" spc="-70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E6DFEB"/>
                </a:solidFill>
                <a:latin typeface="Calibri"/>
                <a:cs typeface="Calibri"/>
              </a:rPr>
              <a:t>Engineer</a:t>
            </a:r>
            <a:endParaRPr sz="1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1300" b="1" spc="-10" dirty="0">
                <a:solidFill>
                  <a:srgbClr val="E6DFEB"/>
                </a:solidFill>
                <a:latin typeface="Calibri"/>
                <a:cs typeface="Calibri"/>
              </a:rPr>
              <a:t>University</a:t>
            </a:r>
            <a:r>
              <a:rPr sz="1300" b="1" spc="10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E6DFEB"/>
                </a:solidFill>
                <a:latin typeface="Calibri"/>
                <a:cs typeface="Calibri"/>
              </a:rPr>
              <a:t>of</a:t>
            </a:r>
            <a:r>
              <a:rPr sz="1300" b="1" spc="5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E6DFEB"/>
                </a:solidFill>
                <a:latin typeface="Calibri"/>
                <a:cs typeface="Calibri"/>
              </a:rPr>
              <a:t>Exeter</a:t>
            </a:r>
            <a:endParaRPr sz="1300" dirty="0">
              <a:latin typeface="Calibri"/>
              <a:cs typeface="Calibri"/>
            </a:endParaRPr>
          </a:p>
          <a:p>
            <a:pPr marL="269875" indent="-257175">
              <a:lnSpc>
                <a:spcPct val="100000"/>
              </a:lnSpc>
              <a:buFont typeface="Arial"/>
              <a:buChar char="•"/>
              <a:tabLst>
                <a:tab pos="269875" algn="l"/>
              </a:tabLst>
            </a:pPr>
            <a:r>
              <a:rPr sz="1300" dirty="0">
                <a:solidFill>
                  <a:srgbClr val="E6DFEB"/>
                </a:solidFill>
                <a:latin typeface="Calibri"/>
                <a:cs typeface="Calibri"/>
              </a:rPr>
              <a:t>Civil</a:t>
            </a:r>
            <a:r>
              <a:rPr sz="1300" spc="-20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E6DFEB"/>
                </a:solidFill>
                <a:latin typeface="Calibri"/>
                <a:cs typeface="Calibri"/>
              </a:rPr>
              <a:t>Engineering</a:t>
            </a:r>
            <a:endParaRPr sz="1300" dirty="0">
              <a:latin typeface="Calibri"/>
              <a:cs typeface="Calibri"/>
            </a:endParaRPr>
          </a:p>
          <a:p>
            <a:pPr marL="269875" indent="-257175">
              <a:lnSpc>
                <a:spcPct val="100000"/>
              </a:lnSpc>
              <a:buFont typeface="Arial"/>
              <a:buChar char="•"/>
              <a:tabLst>
                <a:tab pos="269875" algn="l"/>
              </a:tabLst>
            </a:pPr>
            <a:r>
              <a:rPr sz="1300" dirty="0">
                <a:solidFill>
                  <a:srgbClr val="E6DFEB"/>
                </a:solidFill>
                <a:latin typeface="Calibri"/>
                <a:cs typeface="Calibri"/>
              </a:rPr>
              <a:t>Applied</a:t>
            </a:r>
            <a:r>
              <a:rPr sz="1300" spc="-25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E6DFEB"/>
                </a:solidFill>
                <a:latin typeface="Calibri"/>
                <a:cs typeface="Calibri"/>
              </a:rPr>
              <a:t>Finance</a:t>
            </a:r>
            <a:r>
              <a:rPr sz="1300" spc="-40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E6DFEB"/>
                </a:solidFill>
                <a:latin typeface="Calibri"/>
                <a:cs typeface="Calibri"/>
              </a:rPr>
              <a:t>(J.P.</a:t>
            </a:r>
            <a:r>
              <a:rPr sz="1300" spc="-25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E6DFEB"/>
                </a:solidFill>
                <a:latin typeface="Calibri"/>
                <a:cs typeface="Calibri"/>
              </a:rPr>
              <a:t>Morgan)</a:t>
            </a:r>
            <a:endParaRPr sz="1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1300" b="1" spc="-10" dirty="0">
                <a:solidFill>
                  <a:srgbClr val="E6DFEB"/>
                </a:solidFill>
                <a:latin typeface="Calibri"/>
                <a:cs typeface="Calibri"/>
              </a:rPr>
              <a:t>University</a:t>
            </a:r>
            <a:r>
              <a:rPr sz="1300" b="1" spc="10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E6DFEB"/>
                </a:solidFill>
                <a:latin typeface="Calibri"/>
                <a:cs typeface="Calibri"/>
              </a:rPr>
              <a:t>of</a:t>
            </a:r>
            <a:r>
              <a:rPr sz="1300" b="1" spc="5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E6DFEB"/>
                </a:solidFill>
                <a:latin typeface="Calibri"/>
                <a:cs typeface="Calibri"/>
              </a:rPr>
              <a:t>Birmingham</a:t>
            </a:r>
            <a:endParaRPr sz="1300" dirty="0">
              <a:latin typeface="Calibri"/>
              <a:cs typeface="Calibri"/>
            </a:endParaRPr>
          </a:p>
          <a:p>
            <a:pPr marL="269875" indent="-257175">
              <a:lnSpc>
                <a:spcPct val="100000"/>
              </a:lnSpc>
              <a:buFont typeface="Arial"/>
              <a:buChar char="•"/>
              <a:tabLst>
                <a:tab pos="269875" algn="l"/>
              </a:tabLst>
            </a:pPr>
            <a:r>
              <a:rPr sz="1300" dirty="0">
                <a:solidFill>
                  <a:srgbClr val="E6DFEB"/>
                </a:solidFill>
                <a:latin typeface="Calibri"/>
                <a:cs typeface="Calibri"/>
              </a:rPr>
              <a:t>Computer</a:t>
            </a:r>
            <a:r>
              <a:rPr sz="1300" spc="-40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E6DFEB"/>
                </a:solidFill>
                <a:latin typeface="Calibri"/>
                <a:cs typeface="Calibri"/>
              </a:rPr>
              <a:t>Science</a:t>
            </a:r>
            <a:r>
              <a:rPr sz="1300" spc="-45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E6DFEB"/>
                </a:solidFill>
                <a:latin typeface="Calibri"/>
                <a:cs typeface="Calibri"/>
              </a:rPr>
              <a:t>with</a:t>
            </a:r>
            <a:r>
              <a:rPr sz="1300" spc="-40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E6DFEB"/>
                </a:solidFill>
                <a:latin typeface="Calibri"/>
                <a:cs typeface="Calibri"/>
              </a:rPr>
              <a:t>Digital</a:t>
            </a:r>
            <a:r>
              <a:rPr sz="1300" spc="-35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E6DFEB"/>
                </a:solidFill>
                <a:latin typeface="Calibri"/>
                <a:cs typeface="Calibri"/>
              </a:rPr>
              <a:t>Technology</a:t>
            </a:r>
            <a:endParaRPr sz="1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1300" b="1" spc="-10" dirty="0">
                <a:solidFill>
                  <a:srgbClr val="E6DFEB"/>
                </a:solidFill>
                <a:latin typeface="Calibri"/>
                <a:cs typeface="Calibri"/>
              </a:rPr>
              <a:t>University</a:t>
            </a:r>
            <a:r>
              <a:rPr sz="1300" b="1" spc="10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E6DFEB"/>
                </a:solidFill>
                <a:latin typeface="Calibri"/>
                <a:cs typeface="Calibri"/>
              </a:rPr>
              <a:t>of</a:t>
            </a:r>
            <a:r>
              <a:rPr sz="1300" b="1" spc="5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E6DFEB"/>
                </a:solidFill>
                <a:latin typeface="Calibri"/>
                <a:cs typeface="Calibri"/>
              </a:rPr>
              <a:t>Warwick</a:t>
            </a:r>
            <a:endParaRPr sz="1300" dirty="0">
              <a:latin typeface="Calibri"/>
              <a:cs typeface="Calibri"/>
            </a:endParaRPr>
          </a:p>
          <a:p>
            <a:pPr marL="269875" indent="-257175">
              <a:lnSpc>
                <a:spcPct val="100000"/>
              </a:lnSpc>
              <a:buFont typeface="Arial"/>
              <a:buChar char="•"/>
              <a:tabLst>
                <a:tab pos="269875" algn="l"/>
              </a:tabLst>
            </a:pPr>
            <a:r>
              <a:rPr sz="1300" dirty="0">
                <a:solidFill>
                  <a:srgbClr val="E6DFEB"/>
                </a:solidFill>
                <a:latin typeface="Calibri"/>
                <a:cs typeface="Calibri"/>
              </a:rPr>
              <a:t>Engineering</a:t>
            </a:r>
            <a:r>
              <a:rPr sz="1300" spc="-55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E6DFEB"/>
                </a:solidFill>
                <a:latin typeface="Calibri"/>
                <a:cs typeface="Calibri"/>
              </a:rPr>
              <a:t>(Dyson)</a:t>
            </a:r>
            <a:endParaRPr sz="1300" dirty="0">
              <a:latin typeface="Calibri"/>
              <a:cs typeface="Calibri"/>
            </a:endParaRPr>
          </a:p>
          <a:p>
            <a:pPr marL="269875" indent="-257175">
              <a:lnSpc>
                <a:spcPct val="100000"/>
              </a:lnSpc>
              <a:buFont typeface="Arial"/>
              <a:buChar char="•"/>
              <a:tabLst>
                <a:tab pos="269875" algn="l"/>
              </a:tabLst>
            </a:pPr>
            <a:r>
              <a:rPr sz="1300" dirty="0">
                <a:solidFill>
                  <a:srgbClr val="E6DFEB"/>
                </a:solidFill>
                <a:latin typeface="Calibri"/>
                <a:cs typeface="Calibri"/>
              </a:rPr>
              <a:t>Social</a:t>
            </a:r>
            <a:r>
              <a:rPr sz="1300" spc="-30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E6DFEB"/>
                </a:solidFill>
                <a:latin typeface="Calibri"/>
                <a:cs typeface="Calibri"/>
              </a:rPr>
              <a:t>Work</a:t>
            </a:r>
            <a:endParaRPr sz="1300" dirty="0">
              <a:latin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9CD28E-BA53-184F-834C-A6701A031B1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4374" y1="46076" x2="26215" y2="44946"/>
                        <a14:foregroundMark x1="27688" y1="32759" x2="27688" y2="35434"/>
                        <a14:foregroundMark x1="67747" y1="34661" x2="67305" y2="37693"/>
                        <a14:foregroundMark x1="77246" y1="33532" x2="77246" y2="46492"/>
                        <a14:foregroundMark x1="36598" y1="66290" x2="44624" y2="53329"/>
                        <a14:foregroundMark x1="30044" y1="57134" x2="46981" y2="40369"/>
                        <a14:foregroundMark x1="64948" y1="87634" x2="84315" y2="74257"/>
                        <a14:foregroundMark x1="11635" y1="72771" x2="39470" y2="91023"/>
                        <a14:foregroundMark x1="47938" y1="49881" x2="63549" y2="62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3196" y="-95250"/>
            <a:ext cx="1676285" cy="207622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307" y="187452"/>
            <a:ext cx="4755642" cy="7719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668" y="39370"/>
            <a:ext cx="6199987" cy="1038046"/>
          </a:xfrm>
          <a:prstGeom prst="rect">
            <a:avLst/>
          </a:prstGeom>
        </p:spPr>
        <p:txBody>
          <a:bodyPr vert="horz" wrap="square" lIns="0" tIns="243458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E6DFEB"/>
                </a:solidFill>
              </a:rPr>
              <a:t>Where</a:t>
            </a:r>
            <a:r>
              <a:rPr sz="2700" spc="-70" dirty="0">
                <a:solidFill>
                  <a:srgbClr val="E6DFEB"/>
                </a:solidFill>
              </a:rPr>
              <a:t> </a:t>
            </a:r>
            <a:r>
              <a:rPr sz="2700" dirty="0">
                <a:solidFill>
                  <a:srgbClr val="E6DFEB"/>
                </a:solidFill>
              </a:rPr>
              <a:t>are</a:t>
            </a:r>
            <a:r>
              <a:rPr sz="2700" spc="-60" dirty="0">
                <a:solidFill>
                  <a:srgbClr val="E6DFEB"/>
                </a:solidFill>
              </a:rPr>
              <a:t> </a:t>
            </a:r>
            <a:r>
              <a:rPr sz="2700" dirty="0">
                <a:solidFill>
                  <a:srgbClr val="E6DFEB"/>
                </a:solidFill>
              </a:rPr>
              <a:t>our</a:t>
            </a:r>
            <a:r>
              <a:rPr sz="2700" spc="-60" dirty="0">
                <a:solidFill>
                  <a:srgbClr val="E6DFEB"/>
                </a:solidFill>
              </a:rPr>
              <a:t> </a:t>
            </a:r>
            <a:r>
              <a:rPr sz="2700" dirty="0">
                <a:solidFill>
                  <a:srgbClr val="E6DFEB"/>
                </a:solidFill>
              </a:rPr>
              <a:t>students</a:t>
            </a:r>
            <a:r>
              <a:rPr sz="2700" spc="-75" dirty="0">
                <a:solidFill>
                  <a:srgbClr val="E6DFEB"/>
                </a:solidFill>
              </a:rPr>
              <a:t> </a:t>
            </a:r>
            <a:r>
              <a:rPr sz="2700" spc="-10" dirty="0">
                <a:solidFill>
                  <a:srgbClr val="E6DFEB"/>
                </a:solidFill>
              </a:rPr>
              <a:t>going?</a:t>
            </a:r>
            <a:endParaRPr sz="2700"/>
          </a:p>
        </p:txBody>
      </p:sp>
      <p:pic>
        <p:nvPicPr>
          <p:cNvPr id="13" name="Picture 12" descr="A graph with orange and white text&#10;&#10;Description automatically generated">
            <a:extLst>
              <a:ext uri="{FF2B5EF4-FFF2-40B4-BE49-F238E27FC236}">
                <a16:creationId xmlns:a16="http://schemas.microsoft.com/office/drawing/2014/main" id="{C566D2A2-C173-AC4F-810F-602963F1F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7" y="1077416"/>
            <a:ext cx="6464655" cy="32454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1AB36E-0294-C14D-AC07-9E9986C6881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4374" y1="46076" x2="26215" y2="44946"/>
                        <a14:foregroundMark x1="27688" y1="32759" x2="27688" y2="35434"/>
                        <a14:foregroundMark x1="67747" y1="34661" x2="67305" y2="37693"/>
                        <a14:foregroundMark x1="77246" y1="33532" x2="77246" y2="46492"/>
                        <a14:foregroundMark x1="36598" y1="66290" x2="44624" y2="53329"/>
                        <a14:foregroundMark x1="30044" y1="57134" x2="46981" y2="40369"/>
                        <a14:foregroundMark x1="64948" y1="87634" x2="84315" y2="74257"/>
                        <a14:foregroundMark x1="11635" y1="72771" x2="39470" y2="91023"/>
                        <a14:foregroundMark x1="47938" y1="49881" x2="63549" y2="62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6400" y="-149520"/>
            <a:ext cx="1676285" cy="207622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679" y="0"/>
            <a:ext cx="6295320" cy="51434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677B07-7372-CC03-3261-68E1D738F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14350"/>
            <a:ext cx="68580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9580" y="0"/>
            <a:ext cx="6408420" cy="5143500"/>
            <a:chOff x="449580" y="0"/>
            <a:chExt cx="640842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2679" y="0"/>
              <a:ext cx="6295320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" y="211836"/>
              <a:ext cx="5157978" cy="77342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6945" y="295097"/>
            <a:ext cx="472059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403052"/>
                </a:solidFill>
              </a:rPr>
              <a:t>What</a:t>
            </a:r>
            <a:r>
              <a:rPr sz="2700" spc="-75" dirty="0">
                <a:solidFill>
                  <a:srgbClr val="403052"/>
                </a:solidFill>
              </a:rPr>
              <a:t> </a:t>
            </a:r>
            <a:r>
              <a:rPr sz="2700" dirty="0">
                <a:solidFill>
                  <a:srgbClr val="403052"/>
                </a:solidFill>
              </a:rPr>
              <a:t>Are</a:t>
            </a:r>
            <a:r>
              <a:rPr sz="2700" spc="-55" dirty="0">
                <a:solidFill>
                  <a:srgbClr val="403052"/>
                </a:solidFill>
              </a:rPr>
              <a:t> </a:t>
            </a:r>
            <a:r>
              <a:rPr sz="2700" dirty="0">
                <a:solidFill>
                  <a:srgbClr val="403052"/>
                </a:solidFill>
              </a:rPr>
              <a:t>Employers</a:t>
            </a:r>
            <a:r>
              <a:rPr sz="2700" spc="-80" dirty="0">
                <a:solidFill>
                  <a:srgbClr val="403052"/>
                </a:solidFill>
              </a:rPr>
              <a:t> </a:t>
            </a:r>
            <a:r>
              <a:rPr sz="2700" dirty="0">
                <a:solidFill>
                  <a:srgbClr val="403052"/>
                </a:solidFill>
              </a:rPr>
              <a:t>Looking</a:t>
            </a:r>
            <a:r>
              <a:rPr sz="2700" spc="-55" dirty="0">
                <a:solidFill>
                  <a:srgbClr val="403052"/>
                </a:solidFill>
              </a:rPr>
              <a:t> </a:t>
            </a:r>
            <a:r>
              <a:rPr sz="2700" spc="-20" dirty="0">
                <a:solidFill>
                  <a:srgbClr val="403052"/>
                </a:solidFill>
              </a:rPr>
              <a:t>For?</a:t>
            </a:r>
            <a:endParaRPr sz="2700"/>
          </a:p>
        </p:txBody>
      </p:sp>
      <p:sp>
        <p:nvSpPr>
          <p:cNvPr id="6" name="object 6"/>
          <p:cNvSpPr txBox="1"/>
          <p:nvPr/>
        </p:nvSpPr>
        <p:spPr>
          <a:xfrm>
            <a:off x="620674" y="855113"/>
            <a:ext cx="5657850" cy="402209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550"/>
              </a:spcBef>
              <a:buFont typeface="Wingdings"/>
              <a:buChar char=""/>
              <a:tabLst>
                <a:tab pos="469265" algn="l"/>
              </a:tabLst>
            </a:pPr>
            <a:r>
              <a:rPr sz="1900" dirty="0">
                <a:solidFill>
                  <a:srgbClr val="5F497A"/>
                </a:solidFill>
                <a:latin typeface="Calibri"/>
                <a:cs typeface="Calibri"/>
              </a:rPr>
              <a:t>Flexibility</a:t>
            </a:r>
            <a:r>
              <a:rPr sz="1900" spc="-5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F497A"/>
                </a:solidFill>
                <a:latin typeface="Calibri"/>
                <a:cs typeface="Calibri"/>
              </a:rPr>
              <a:t>and</a:t>
            </a:r>
            <a:r>
              <a:rPr sz="1900" spc="-6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F497A"/>
                </a:solidFill>
                <a:latin typeface="Calibri"/>
                <a:cs typeface="Calibri"/>
              </a:rPr>
              <a:t>adaptability</a:t>
            </a:r>
            <a:endParaRPr sz="19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459"/>
              </a:spcBef>
              <a:buFont typeface="Wingdings"/>
              <a:buChar char=""/>
              <a:tabLst>
                <a:tab pos="469265" algn="l"/>
              </a:tabLst>
            </a:pPr>
            <a:r>
              <a:rPr sz="1900" spc="-20" dirty="0">
                <a:solidFill>
                  <a:srgbClr val="5F497A"/>
                </a:solidFill>
                <a:latin typeface="Calibri"/>
                <a:cs typeface="Calibri"/>
              </a:rPr>
              <a:t>Tact</a:t>
            </a:r>
            <a:r>
              <a:rPr sz="1900" spc="-6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F497A"/>
                </a:solidFill>
                <a:latin typeface="Calibri"/>
                <a:cs typeface="Calibri"/>
              </a:rPr>
              <a:t>and</a:t>
            </a:r>
            <a:r>
              <a:rPr sz="1900" spc="-6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F497A"/>
                </a:solidFill>
                <a:latin typeface="Calibri"/>
                <a:cs typeface="Calibri"/>
              </a:rPr>
              <a:t>diplomacy</a:t>
            </a:r>
            <a:endParaRPr sz="1900" dirty="0">
              <a:latin typeface="Calibri"/>
              <a:cs typeface="Calibri"/>
            </a:endParaRPr>
          </a:p>
          <a:p>
            <a:pPr marL="469265" marR="626110" indent="-457200">
              <a:lnSpc>
                <a:spcPct val="100000"/>
              </a:lnSpc>
              <a:spcBef>
                <a:spcPts val="455"/>
              </a:spcBef>
              <a:buFont typeface="Wingdings"/>
              <a:buChar char=""/>
              <a:tabLst>
                <a:tab pos="697865" algn="l"/>
              </a:tabLst>
            </a:pPr>
            <a:r>
              <a:rPr sz="1900" dirty="0">
                <a:solidFill>
                  <a:srgbClr val="5F497A"/>
                </a:solidFill>
                <a:latin typeface="Calibri"/>
                <a:cs typeface="Calibri"/>
              </a:rPr>
              <a:t>The</a:t>
            </a:r>
            <a:r>
              <a:rPr sz="1900" spc="-4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F497A"/>
                </a:solidFill>
                <a:latin typeface="Calibri"/>
                <a:cs typeface="Calibri"/>
              </a:rPr>
              <a:t>ability</a:t>
            </a:r>
            <a:r>
              <a:rPr sz="1900" spc="-3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F497A"/>
                </a:solidFill>
                <a:latin typeface="Calibri"/>
                <a:cs typeface="Calibri"/>
              </a:rPr>
              <a:t>to</a:t>
            </a:r>
            <a:r>
              <a:rPr sz="1900" spc="-5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F497A"/>
                </a:solidFill>
                <a:latin typeface="Calibri"/>
                <a:cs typeface="Calibri"/>
              </a:rPr>
              <a:t>work</a:t>
            </a:r>
            <a:r>
              <a:rPr sz="1900" spc="-4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F497A"/>
                </a:solidFill>
                <a:latin typeface="Calibri"/>
                <a:cs typeface="Calibri"/>
              </a:rPr>
              <a:t>under</a:t>
            </a:r>
            <a:r>
              <a:rPr sz="1900" spc="-3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F497A"/>
                </a:solidFill>
                <a:latin typeface="Calibri"/>
                <a:cs typeface="Calibri"/>
              </a:rPr>
              <a:t>pressure</a:t>
            </a:r>
            <a:r>
              <a:rPr sz="1900" spc="-4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F497A"/>
                </a:solidFill>
                <a:latin typeface="Calibri"/>
                <a:cs typeface="Calibri"/>
              </a:rPr>
              <a:t>and</a:t>
            </a:r>
            <a:r>
              <a:rPr sz="1900" spc="-4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F497A"/>
                </a:solidFill>
                <a:latin typeface="Calibri"/>
                <a:cs typeface="Calibri"/>
              </a:rPr>
              <a:t>to</a:t>
            </a:r>
            <a:r>
              <a:rPr sz="1900" spc="-4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F497A"/>
                </a:solidFill>
                <a:latin typeface="Calibri"/>
                <a:cs typeface="Calibri"/>
              </a:rPr>
              <a:t>tight 	deadlines</a:t>
            </a:r>
            <a:endParaRPr sz="1900" dirty="0">
              <a:latin typeface="Calibri"/>
              <a:cs typeface="Calibri"/>
            </a:endParaRPr>
          </a:p>
          <a:p>
            <a:pPr marL="469265" marR="375920" indent="-457200">
              <a:lnSpc>
                <a:spcPct val="100000"/>
              </a:lnSpc>
              <a:spcBef>
                <a:spcPts val="459"/>
              </a:spcBef>
              <a:buFont typeface="Wingdings"/>
              <a:buChar char=""/>
              <a:tabLst>
                <a:tab pos="697865" algn="l"/>
              </a:tabLst>
            </a:pPr>
            <a:r>
              <a:rPr sz="1900" dirty="0">
                <a:solidFill>
                  <a:srgbClr val="5F497A"/>
                </a:solidFill>
                <a:latin typeface="Calibri"/>
                <a:cs typeface="Calibri"/>
              </a:rPr>
              <a:t>The</a:t>
            </a:r>
            <a:r>
              <a:rPr sz="1900" spc="-5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F497A"/>
                </a:solidFill>
                <a:latin typeface="Calibri"/>
                <a:cs typeface="Calibri"/>
              </a:rPr>
              <a:t>ability</a:t>
            </a:r>
            <a:r>
              <a:rPr sz="1900" spc="-3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F497A"/>
                </a:solidFill>
                <a:latin typeface="Calibri"/>
                <a:cs typeface="Calibri"/>
              </a:rPr>
              <a:t>to</a:t>
            </a:r>
            <a:r>
              <a:rPr sz="1900" spc="-5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F497A"/>
                </a:solidFill>
                <a:latin typeface="Calibri"/>
                <a:cs typeface="Calibri"/>
              </a:rPr>
              <a:t>be</a:t>
            </a:r>
            <a:r>
              <a:rPr sz="1900" spc="-5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F497A"/>
                </a:solidFill>
                <a:latin typeface="Calibri"/>
                <a:cs typeface="Calibri"/>
              </a:rPr>
              <a:t>proactive</a:t>
            </a:r>
            <a:r>
              <a:rPr sz="1900" spc="-1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F497A"/>
                </a:solidFill>
                <a:latin typeface="Calibri"/>
                <a:cs typeface="Calibri"/>
              </a:rPr>
              <a:t>and</a:t>
            </a:r>
            <a:r>
              <a:rPr sz="1900" spc="-5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F497A"/>
                </a:solidFill>
                <a:latin typeface="Calibri"/>
                <a:cs typeface="Calibri"/>
              </a:rPr>
              <a:t>work</a:t>
            </a:r>
            <a:r>
              <a:rPr sz="1900" spc="-5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F497A"/>
                </a:solidFill>
                <a:latin typeface="Calibri"/>
                <a:cs typeface="Calibri"/>
              </a:rPr>
              <a:t>on</a:t>
            </a:r>
            <a:r>
              <a:rPr sz="1900" spc="-5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F497A"/>
                </a:solidFill>
                <a:latin typeface="Calibri"/>
                <a:cs typeface="Calibri"/>
              </a:rPr>
              <a:t>your</a:t>
            </a:r>
            <a:r>
              <a:rPr sz="1900" spc="-5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5F497A"/>
                </a:solidFill>
                <a:latin typeface="Calibri"/>
                <a:cs typeface="Calibri"/>
              </a:rPr>
              <a:t>own 	</a:t>
            </a:r>
            <a:r>
              <a:rPr sz="1900" spc="-10" dirty="0">
                <a:solidFill>
                  <a:srgbClr val="5F497A"/>
                </a:solidFill>
                <a:latin typeface="Calibri"/>
                <a:cs typeface="Calibri"/>
              </a:rPr>
              <a:t>initiative</a:t>
            </a:r>
            <a:endParaRPr sz="19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455"/>
              </a:spcBef>
              <a:buFont typeface="Wingdings"/>
              <a:buChar char=""/>
              <a:tabLst>
                <a:tab pos="469265" algn="l"/>
              </a:tabLst>
            </a:pPr>
            <a:r>
              <a:rPr sz="1900" dirty="0">
                <a:solidFill>
                  <a:srgbClr val="5F497A"/>
                </a:solidFill>
                <a:latin typeface="Calibri"/>
                <a:cs typeface="Calibri"/>
              </a:rPr>
              <a:t>Honesty</a:t>
            </a:r>
            <a:r>
              <a:rPr sz="1900" spc="-6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F497A"/>
                </a:solidFill>
                <a:latin typeface="Calibri"/>
                <a:cs typeface="Calibri"/>
              </a:rPr>
              <a:t>and</a:t>
            </a:r>
            <a:r>
              <a:rPr sz="1900" spc="-7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F497A"/>
                </a:solidFill>
                <a:latin typeface="Calibri"/>
                <a:cs typeface="Calibri"/>
              </a:rPr>
              <a:t>reliability</a:t>
            </a:r>
            <a:endParaRPr sz="19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455"/>
              </a:spcBef>
              <a:buFont typeface="Wingdings"/>
              <a:buChar char=""/>
              <a:tabLst>
                <a:tab pos="469265" algn="l"/>
              </a:tabLst>
            </a:pPr>
            <a:r>
              <a:rPr sz="1900" spc="-20" dirty="0">
                <a:solidFill>
                  <a:srgbClr val="5F497A"/>
                </a:solidFill>
                <a:latin typeface="Calibri"/>
                <a:cs typeface="Calibri"/>
              </a:rPr>
              <a:t>Attention </a:t>
            </a:r>
            <a:r>
              <a:rPr sz="1900" dirty="0">
                <a:solidFill>
                  <a:srgbClr val="5F497A"/>
                </a:solidFill>
                <a:latin typeface="Calibri"/>
                <a:cs typeface="Calibri"/>
              </a:rPr>
              <a:t>to</a:t>
            </a:r>
            <a:r>
              <a:rPr sz="1900" spc="-4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F497A"/>
                </a:solidFill>
                <a:latin typeface="Calibri"/>
                <a:cs typeface="Calibri"/>
              </a:rPr>
              <a:t>detail</a:t>
            </a:r>
            <a:endParaRPr sz="19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459"/>
              </a:spcBef>
              <a:buFont typeface="Wingdings"/>
              <a:buChar char=""/>
              <a:tabLst>
                <a:tab pos="469265" algn="l"/>
              </a:tabLst>
            </a:pPr>
            <a:r>
              <a:rPr sz="1900" spc="-10" dirty="0">
                <a:solidFill>
                  <a:srgbClr val="5F497A"/>
                </a:solidFill>
                <a:latin typeface="Calibri"/>
                <a:cs typeface="Calibri"/>
              </a:rPr>
              <a:t>Discretion </a:t>
            </a:r>
            <a:r>
              <a:rPr sz="1900" dirty="0">
                <a:solidFill>
                  <a:srgbClr val="5F497A"/>
                </a:solidFill>
                <a:latin typeface="Calibri"/>
                <a:cs typeface="Calibri"/>
              </a:rPr>
              <a:t>/</a:t>
            </a:r>
            <a:r>
              <a:rPr sz="1900" spc="-3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F497A"/>
                </a:solidFill>
                <a:latin typeface="Calibri"/>
                <a:cs typeface="Calibri"/>
              </a:rPr>
              <a:t>understanding</a:t>
            </a:r>
            <a:r>
              <a:rPr sz="1900" spc="1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F497A"/>
                </a:solidFill>
                <a:latin typeface="Calibri"/>
                <a:cs typeface="Calibri"/>
              </a:rPr>
              <a:t>of</a:t>
            </a:r>
            <a:r>
              <a:rPr sz="1900" spc="-3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F497A"/>
                </a:solidFill>
                <a:latin typeface="Calibri"/>
                <a:cs typeface="Calibri"/>
              </a:rPr>
              <a:t>confidentiality</a:t>
            </a:r>
            <a:r>
              <a:rPr sz="1900" spc="-1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F497A"/>
                </a:solidFill>
                <a:latin typeface="Calibri"/>
                <a:cs typeface="Calibri"/>
              </a:rPr>
              <a:t>issues</a:t>
            </a:r>
            <a:endParaRPr sz="1900" dirty="0">
              <a:latin typeface="Calibri"/>
              <a:cs typeface="Calibri"/>
            </a:endParaRPr>
          </a:p>
          <a:p>
            <a:pPr marL="469265" marR="5080" indent="-457200">
              <a:lnSpc>
                <a:spcPct val="100000"/>
              </a:lnSpc>
              <a:spcBef>
                <a:spcPts val="455"/>
              </a:spcBef>
              <a:buFont typeface="Wingdings"/>
              <a:buChar char=""/>
              <a:tabLst>
                <a:tab pos="697865" algn="l"/>
              </a:tabLst>
            </a:pPr>
            <a:r>
              <a:rPr sz="1900" dirty="0">
                <a:solidFill>
                  <a:srgbClr val="5F497A"/>
                </a:solidFill>
                <a:latin typeface="Calibri"/>
                <a:cs typeface="Calibri"/>
              </a:rPr>
              <a:t>Remain</a:t>
            </a:r>
            <a:r>
              <a:rPr sz="1900" spc="-4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F497A"/>
                </a:solidFill>
                <a:latin typeface="Calibri"/>
                <a:cs typeface="Calibri"/>
              </a:rPr>
              <a:t>calm</a:t>
            </a:r>
            <a:r>
              <a:rPr sz="1900" spc="-6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F497A"/>
                </a:solidFill>
                <a:latin typeface="Calibri"/>
                <a:cs typeface="Calibri"/>
              </a:rPr>
              <a:t>under</a:t>
            </a:r>
            <a:r>
              <a:rPr sz="1900" spc="-3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F497A"/>
                </a:solidFill>
                <a:latin typeface="Calibri"/>
                <a:cs typeface="Calibri"/>
              </a:rPr>
              <a:t>pressure</a:t>
            </a:r>
            <a:r>
              <a:rPr sz="1900" spc="-4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F497A"/>
                </a:solidFill>
                <a:latin typeface="Calibri"/>
                <a:cs typeface="Calibri"/>
              </a:rPr>
              <a:t>and</a:t>
            </a:r>
            <a:r>
              <a:rPr sz="1900" spc="-5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F497A"/>
                </a:solidFill>
                <a:latin typeface="Calibri"/>
                <a:cs typeface="Calibri"/>
              </a:rPr>
              <a:t>to</a:t>
            </a:r>
            <a:r>
              <a:rPr sz="1900" spc="-5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F497A"/>
                </a:solidFill>
                <a:latin typeface="Calibri"/>
                <a:cs typeface="Calibri"/>
              </a:rPr>
              <a:t>think</a:t>
            </a:r>
            <a:r>
              <a:rPr sz="1900" spc="-4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F497A"/>
                </a:solidFill>
                <a:latin typeface="Calibri"/>
                <a:cs typeface="Calibri"/>
              </a:rPr>
              <a:t>quickly</a:t>
            </a:r>
            <a:r>
              <a:rPr sz="1900" spc="-5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F497A"/>
                </a:solidFill>
                <a:latin typeface="Calibri"/>
                <a:cs typeface="Calibri"/>
              </a:rPr>
              <a:t>in</a:t>
            </a:r>
            <a:r>
              <a:rPr sz="1900" spc="-50" dirty="0">
                <a:solidFill>
                  <a:srgbClr val="5F497A"/>
                </a:solidFill>
                <a:latin typeface="Calibri"/>
                <a:cs typeface="Calibri"/>
              </a:rPr>
              <a:t> a 	</a:t>
            </a:r>
            <a:r>
              <a:rPr sz="1900" spc="-10" dirty="0">
                <a:solidFill>
                  <a:srgbClr val="5F497A"/>
                </a:solidFill>
                <a:latin typeface="Calibri"/>
                <a:cs typeface="Calibri"/>
              </a:rPr>
              <a:t>crisis</a:t>
            </a:r>
            <a:endParaRPr sz="19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459"/>
              </a:spcBef>
              <a:buFont typeface="Wingdings"/>
              <a:buChar char=""/>
              <a:tabLst>
                <a:tab pos="469265" algn="l"/>
              </a:tabLst>
            </a:pPr>
            <a:r>
              <a:rPr sz="1900" dirty="0">
                <a:solidFill>
                  <a:srgbClr val="5F497A"/>
                </a:solidFill>
                <a:latin typeface="Calibri"/>
                <a:cs typeface="Calibri"/>
              </a:rPr>
              <a:t>Adapt</a:t>
            </a:r>
            <a:r>
              <a:rPr sz="1900" spc="-5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F497A"/>
                </a:solidFill>
                <a:latin typeface="Calibri"/>
                <a:cs typeface="Calibri"/>
              </a:rPr>
              <a:t>quickly</a:t>
            </a:r>
            <a:r>
              <a:rPr sz="1900" spc="-45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F497A"/>
                </a:solidFill>
                <a:latin typeface="Calibri"/>
                <a:cs typeface="Calibri"/>
              </a:rPr>
              <a:t>to</a:t>
            </a:r>
            <a:r>
              <a:rPr sz="1900" spc="-60" dirty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F497A"/>
                </a:solidFill>
                <a:latin typeface="Calibri"/>
                <a:cs typeface="Calibri"/>
              </a:rPr>
              <a:t>change</a:t>
            </a:r>
            <a:endParaRPr sz="1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39" y="201168"/>
            <a:ext cx="2362962" cy="7719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668" y="39370"/>
            <a:ext cx="6199987" cy="1038046"/>
          </a:xfrm>
          <a:prstGeom prst="rect">
            <a:avLst/>
          </a:prstGeom>
        </p:spPr>
        <p:txBody>
          <a:bodyPr vert="horz" wrap="square" lIns="0" tIns="257555" rIns="0" bIns="0" rtlCol="0">
            <a:spAutoFit/>
          </a:bodyPr>
          <a:lstStyle/>
          <a:p>
            <a:pPr marL="123189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E6DFEB"/>
                </a:solidFill>
              </a:rPr>
              <a:t>CTM</a:t>
            </a:r>
            <a:r>
              <a:rPr sz="2700" spc="-35" dirty="0">
                <a:solidFill>
                  <a:srgbClr val="E6DFEB"/>
                </a:solidFill>
              </a:rPr>
              <a:t> </a:t>
            </a:r>
            <a:r>
              <a:rPr sz="2700" spc="-20" dirty="0">
                <a:solidFill>
                  <a:srgbClr val="E6DFEB"/>
                </a:solidFill>
              </a:rPr>
              <a:t>Pathway</a:t>
            </a:r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378968" y="1303143"/>
            <a:ext cx="3993515" cy="271462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100" spc="-10" dirty="0">
                <a:solidFill>
                  <a:srgbClr val="E6DFEB"/>
                </a:solidFill>
                <a:latin typeface="Calibri"/>
                <a:cs typeface="Calibri"/>
              </a:rPr>
              <a:t>Mentoring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100" dirty="0">
                <a:solidFill>
                  <a:srgbClr val="E6DFEB"/>
                </a:solidFill>
                <a:latin typeface="Calibri"/>
                <a:cs typeface="Calibri"/>
              </a:rPr>
              <a:t>Employability</a:t>
            </a:r>
            <a:r>
              <a:rPr sz="2100" spc="-85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E6DFEB"/>
                </a:solidFill>
                <a:latin typeface="Calibri"/>
                <a:cs typeface="Calibri"/>
              </a:rPr>
              <a:t>Insight</a:t>
            </a:r>
            <a:r>
              <a:rPr sz="2100" spc="-85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E6DFEB"/>
                </a:solidFill>
                <a:latin typeface="Calibri"/>
                <a:cs typeface="Calibri"/>
              </a:rPr>
              <a:t>Days</a:t>
            </a:r>
            <a:endParaRPr sz="2100" dirty="0">
              <a:latin typeface="Calibri"/>
              <a:cs typeface="Calibri"/>
            </a:endParaRPr>
          </a:p>
          <a:p>
            <a:pPr marL="12700" marR="567690">
              <a:lnSpc>
                <a:spcPct val="120000"/>
              </a:lnSpc>
            </a:pPr>
            <a:r>
              <a:rPr sz="2100" dirty="0">
                <a:solidFill>
                  <a:srgbClr val="E6DFEB"/>
                </a:solidFill>
                <a:latin typeface="Calibri"/>
                <a:cs typeface="Calibri"/>
              </a:rPr>
              <a:t>Work</a:t>
            </a:r>
            <a:r>
              <a:rPr sz="2100" spc="-105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E6DFEB"/>
                </a:solidFill>
                <a:latin typeface="Calibri"/>
                <a:cs typeface="Calibri"/>
              </a:rPr>
              <a:t>Experience</a:t>
            </a:r>
            <a:r>
              <a:rPr sz="2100" spc="-90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E6DFEB"/>
                </a:solidFill>
                <a:latin typeface="Calibri"/>
                <a:cs typeface="Calibri"/>
              </a:rPr>
              <a:t>Opportunities Networking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100" spc="-10" dirty="0">
                <a:solidFill>
                  <a:srgbClr val="E6DFEB"/>
                </a:solidFill>
                <a:latin typeface="Calibri"/>
                <a:cs typeface="Calibri"/>
              </a:rPr>
              <a:t>Website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100" spc="-25" dirty="0">
                <a:solidFill>
                  <a:srgbClr val="E6DFEB"/>
                </a:solidFill>
                <a:latin typeface="Calibri"/>
                <a:cs typeface="Calibri"/>
              </a:rPr>
              <a:t>Tailored</a:t>
            </a:r>
            <a:r>
              <a:rPr sz="2100" spc="-30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E6DFEB"/>
                </a:solidFill>
                <a:latin typeface="Calibri"/>
                <a:cs typeface="Calibri"/>
              </a:rPr>
              <a:t>notifications</a:t>
            </a:r>
            <a:r>
              <a:rPr sz="2100" spc="-40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E6DFEB"/>
                </a:solidFill>
                <a:latin typeface="Calibri"/>
                <a:cs typeface="Calibri"/>
              </a:rPr>
              <a:t>to</a:t>
            </a:r>
            <a:r>
              <a:rPr sz="2100" spc="-50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E6DFEB"/>
                </a:solidFill>
                <a:latin typeface="Calibri"/>
                <a:cs typeface="Calibri"/>
              </a:rPr>
              <a:t>interests</a:t>
            </a:r>
            <a:endParaRPr sz="2100" dirty="0">
              <a:latin typeface="Calibri"/>
              <a:cs typeface="Calibri"/>
            </a:endParaRPr>
          </a:p>
          <a:p>
            <a:pPr marL="2118995">
              <a:lnSpc>
                <a:spcPct val="100000"/>
              </a:lnSpc>
              <a:spcBef>
                <a:spcPts val="505"/>
              </a:spcBef>
            </a:pPr>
            <a:r>
              <a:rPr sz="2100" spc="-10" dirty="0">
                <a:solidFill>
                  <a:srgbClr val="FBD4B5"/>
                </a:solidFill>
                <a:latin typeface="Calibri"/>
                <a:cs typeface="Calibri"/>
              </a:rPr>
              <a:t>Pathwayctm.com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8450" y="3955412"/>
            <a:ext cx="2783937" cy="1039999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64380" cy="5143500"/>
          </a:xfrm>
          <a:custGeom>
            <a:avLst/>
            <a:gdLst/>
            <a:ahLst/>
            <a:cxnLst/>
            <a:rect l="l" t="t" r="r" b="b"/>
            <a:pathLst>
              <a:path w="4564380" h="5143500">
                <a:moveTo>
                  <a:pt x="4564380" y="0"/>
                </a:moveTo>
                <a:lnTo>
                  <a:pt x="0" y="0"/>
                </a:lnTo>
                <a:lnTo>
                  <a:pt x="0" y="5143500"/>
                </a:lnTo>
                <a:lnTo>
                  <a:pt x="4564380" y="5143500"/>
                </a:lnTo>
                <a:lnTo>
                  <a:pt x="4564380" y="0"/>
                </a:lnTo>
                <a:close/>
              </a:path>
            </a:pathLst>
          </a:custGeom>
          <a:solidFill>
            <a:srgbClr val="F1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85572" y="515112"/>
            <a:ext cx="3793490" cy="4114800"/>
            <a:chOff x="385572" y="515112"/>
            <a:chExt cx="3793490" cy="4114800"/>
          </a:xfrm>
        </p:grpSpPr>
        <p:sp>
          <p:nvSpPr>
            <p:cNvPr id="4" name="object 4"/>
            <p:cNvSpPr/>
            <p:nvPr/>
          </p:nvSpPr>
          <p:spPr>
            <a:xfrm>
              <a:off x="385572" y="515112"/>
              <a:ext cx="3793490" cy="4114800"/>
            </a:xfrm>
            <a:custGeom>
              <a:avLst/>
              <a:gdLst/>
              <a:ahLst/>
              <a:cxnLst/>
              <a:rect l="l" t="t" r="r" b="b"/>
              <a:pathLst>
                <a:path w="3793490" h="4114800">
                  <a:moveTo>
                    <a:pt x="3793236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3793236" y="4114800"/>
                  </a:lnTo>
                  <a:lnTo>
                    <a:pt x="37932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6904" y="1249680"/>
              <a:ext cx="2321814" cy="60426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95780" y="1312621"/>
            <a:ext cx="198437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585858"/>
                </a:solidFill>
              </a:rPr>
              <a:t>Oxbridge</a:t>
            </a:r>
            <a:r>
              <a:rPr sz="2100" spc="-105" dirty="0">
                <a:solidFill>
                  <a:srgbClr val="585858"/>
                </a:solidFill>
              </a:rPr>
              <a:t> </a:t>
            </a:r>
            <a:r>
              <a:rPr sz="2100" spc="-10" dirty="0">
                <a:solidFill>
                  <a:srgbClr val="585858"/>
                </a:solidFill>
              </a:rPr>
              <a:t>Pathway</a:t>
            </a:r>
            <a:endParaRPr sz="2100"/>
          </a:p>
        </p:txBody>
      </p:sp>
      <p:sp>
        <p:nvSpPr>
          <p:cNvPr id="7" name="object 7"/>
          <p:cNvSpPr txBox="1"/>
          <p:nvPr/>
        </p:nvSpPr>
        <p:spPr>
          <a:xfrm>
            <a:off x="830376" y="1905660"/>
            <a:ext cx="2856230" cy="208661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707390">
              <a:lnSpc>
                <a:spcPct val="100000"/>
              </a:lnSpc>
              <a:spcBef>
                <a:spcPts val="254"/>
              </a:spcBef>
            </a:pPr>
            <a:r>
              <a:rPr sz="1300" dirty="0">
                <a:solidFill>
                  <a:srgbClr val="585858"/>
                </a:solidFill>
                <a:latin typeface="Calibri"/>
                <a:cs typeface="Calibri"/>
              </a:rPr>
              <a:t>Visit</a:t>
            </a:r>
            <a:r>
              <a:rPr sz="13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sz="13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585858"/>
                </a:solidFill>
                <a:latin typeface="Calibri"/>
                <a:cs typeface="Calibri"/>
              </a:rPr>
              <a:t>Brasenose</a:t>
            </a:r>
            <a:r>
              <a:rPr sz="13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85858"/>
                </a:solidFill>
                <a:latin typeface="Calibri"/>
                <a:cs typeface="Calibri"/>
              </a:rPr>
              <a:t>College Tailored</a:t>
            </a:r>
            <a:r>
              <a:rPr sz="13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85858"/>
                </a:solidFill>
                <a:latin typeface="Calibri"/>
                <a:cs typeface="Calibri"/>
              </a:rPr>
              <a:t>workshops </a:t>
            </a:r>
            <a:r>
              <a:rPr sz="1300" dirty="0">
                <a:solidFill>
                  <a:srgbClr val="585858"/>
                </a:solidFill>
                <a:latin typeface="Calibri"/>
                <a:cs typeface="Calibri"/>
              </a:rPr>
              <a:t>on</a:t>
            </a:r>
            <a:r>
              <a:rPr sz="1300" spc="-10" dirty="0">
                <a:solidFill>
                  <a:srgbClr val="585858"/>
                </a:solidFill>
                <a:latin typeface="Calibri"/>
                <a:cs typeface="Calibri"/>
              </a:rPr>
              <a:t> personal statements</a:t>
            </a:r>
            <a:endParaRPr sz="1300">
              <a:latin typeface="Calibri"/>
              <a:cs typeface="Calibri"/>
            </a:endParaRPr>
          </a:p>
          <a:p>
            <a:pPr marL="12700" marR="5080">
              <a:lnSpc>
                <a:spcPts val="1400"/>
              </a:lnSpc>
              <a:spcBef>
                <a:spcPts val="335"/>
              </a:spcBef>
            </a:pPr>
            <a:r>
              <a:rPr sz="1300" dirty="0">
                <a:solidFill>
                  <a:srgbClr val="585858"/>
                </a:solidFill>
                <a:latin typeface="Calibri"/>
                <a:cs typeface="Calibri"/>
              </a:rPr>
              <a:t>Planned</a:t>
            </a:r>
            <a:r>
              <a:rPr sz="13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585858"/>
                </a:solidFill>
                <a:latin typeface="Calibri"/>
                <a:cs typeface="Calibri"/>
              </a:rPr>
              <a:t>sessions</a:t>
            </a:r>
            <a:r>
              <a:rPr sz="13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585858"/>
                </a:solidFill>
                <a:latin typeface="Calibri"/>
                <a:cs typeface="Calibri"/>
              </a:rPr>
              <a:t>by</a:t>
            </a:r>
            <a:r>
              <a:rPr sz="13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585858"/>
                </a:solidFill>
                <a:latin typeface="Calibri"/>
                <a:cs typeface="Calibri"/>
              </a:rPr>
              <a:t>an</a:t>
            </a:r>
            <a:r>
              <a:rPr sz="13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85858"/>
                </a:solidFill>
                <a:latin typeface="Calibri"/>
                <a:cs typeface="Calibri"/>
              </a:rPr>
              <a:t>Oxford</a:t>
            </a:r>
            <a:r>
              <a:rPr sz="13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85858"/>
                </a:solidFill>
                <a:latin typeface="Calibri"/>
                <a:cs typeface="Calibri"/>
              </a:rPr>
              <a:t>Admissions tutors</a:t>
            </a:r>
            <a:endParaRPr sz="1300">
              <a:latin typeface="Calibri"/>
              <a:cs typeface="Calibri"/>
            </a:endParaRPr>
          </a:p>
          <a:p>
            <a:pPr marL="12700" marR="170815">
              <a:lnSpc>
                <a:spcPts val="1400"/>
              </a:lnSpc>
              <a:spcBef>
                <a:spcPts val="325"/>
              </a:spcBef>
            </a:pPr>
            <a:r>
              <a:rPr sz="1300" dirty="0">
                <a:solidFill>
                  <a:srgbClr val="585858"/>
                </a:solidFill>
                <a:latin typeface="Calibri"/>
                <a:cs typeface="Calibri"/>
              </a:rPr>
              <a:t>Specialist</a:t>
            </a:r>
            <a:r>
              <a:rPr sz="13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85858"/>
                </a:solidFill>
                <a:latin typeface="Calibri"/>
                <a:cs typeface="Calibri"/>
              </a:rPr>
              <a:t>preparation</a:t>
            </a:r>
            <a:r>
              <a:rPr sz="13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585858"/>
                </a:solidFill>
                <a:latin typeface="Calibri"/>
                <a:cs typeface="Calibri"/>
              </a:rPr>
              <a:t>sessions</a:t>
            </a:r>
            <a:r>
              <a:rPr sz="13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585858"/>
                </a:solidFill>
                <a:latin typeface="Calibri"/>
                <a:cs typeface="Calibri"/>
              </a:rPr>
              <a:t>on</a:t>
            </a:r>
            <a:r>
              <a:rPr sz="13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585858"/>
                </a:solidFill>
                <a:latin typeface="Calibri"/>
                <a:cs typeface="Calibri"/>
              </a:rPr>
              <a:t>some </a:t>
            </a:r>
            <a:r>
              <a:rPr sz="1300" dirty="0">
                <a:solidFill>
                  <a:srgbClr val="585858"/>
                </a:solidFill>
                <a:latin typeface="Calibri"/>
                <a:cs typeface="Calibri"/>
              </a:rPr>
              <a:t>admissions</a:t>
            </a:r>
            <a:r>
              <a:rPr sz="13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585858"/>
                </a:solidFill>
                <a:latin typeface="Calibri"/>
                <a:cs typeface="Calibri"/>
              </a:rPr>
              <a:t>tests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300" dirty="0">
                <a:solidFill>
                  <a:srgbClr val="585858"/>
                </a:solidFill>
                <a:latin typeface="Calibri"/>
                <a:cs typeface="Calibri"/>
              </a:rPr>
              <a:t>Interview</a:t>
            </a:r>
            <a:r>
              <a:rPr sz="1300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85858"/>
                </a:solidFill>
                <a:latin typeface="Calibri"/>
                <a:cs typeface="Calibri"/>
              </a:rPr>
              <a:t>practice</a:t>
            </a:r>
            <a:endParaRPr sz="1300">
              <a:latin typeface="Calibri"/>
              <a:cs typeface="Calibri"/>
            </a:endParaRPr>
          </a:p>
          <a:p>
            <a:pPr marL="12700" marR="788035">
              <a:lnSpc>
                <a:spcPct val="110000"/>
              </a:lnSpc>
            </a:pPr>
            <a:r>
              <a:rPr sz="1300" dirty="0">
                <a:solidFill>
                  <a:srgbClr val="585858"/>
                </a:solidFill>
                <a:latin typeface="Calibri"/>
                <a:cs typeface="Calibri"/>
              </a:rPr>
              <a:t>Guidance</a:t>
            </a:r>
            <a:r>
              <a:rPr sz="13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585858"/>
                </a:solidFill>
                <a:latin typeface="Calibri"/>
                <a:cs typeface="Calibri"/>
              </a:rPr>
              <a:t>on</a:t>
            </a:r>
            <a:r>
              <a:rPr sz="13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585858"/>
                </a:solidFill>
                <a:latin typeface="Calibri"/>
                <a:cs typeface="Calibri"/>
              </a:rPr>
              <a:t>specialist</a:t>
            </a:r>
            <a:r>
              <a:rPr sz="13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585858"/>
                </a:solidFill>
                <a:latin typeface="Calibri"/>
                <a:cs typeface="Calibri"/>
              </a:rPr>
              <a:t>reading </a:t>
            </a:r>
            <a:r>
              <a:rPr sz="1300" dirty="0">
                <a:solidFill>
                  <a:srgbClr val="585858"/>
                </a:solidFill>
                <a:latin typeface="Calibri"/>
                <a:cs typeface="Calibri"/>
              </a:rPr>
              <a:t>1:1 </a:t>
            </a:r>
            <a:r>
              <a:rPr sz="1300" spc="-10" dirty="0">
                <a:solidFill>
                  <a:srgbClr val="585858"/>
                </a:solidFill>
                <a:latin typeface="Calibri"/>
                <a:cs typeface="Calibri"/>
              </a:rPr>
              <a:t>mentoring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9284" y="513587"/>
            <a:ext cx="1533143" cy="181660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9284" y="2813304"/>
            <a:ext cx="1533143" cy="181508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64380" cy="5143500"/>
          </a:xfrm>
          <a:custGeom>
            <a:avLst/>
            <a:gdLst/>
            <a:ahLst/>
            <a:cxnLst/>
            <a:rect l="l" t="t" r="r" b="b"/>
            <a:pathLst>
              <a:path w="4564380" h="5143500">
                <a:moveTo>
                  <a:pt x="4564380" y="0"/>
                </a:moveTo>
                <a:lnTo>
                  <a:pt x="0" y="0"/>
                </a:lnTo>
                <a:lnTo>
                  <a:pt x="0" y="5143500"/>
                </a:lnTo>
                <a:lnTo>
                  <a:pt x="4564380" y="5143500"/>
                </a:lnTo>
                <a:lnTo>
                  <a:pt x="4564380" y="0"/>
                </a:lnTo>
                <a:close/>
              </a:path>
            </a:pathLst>
          </a:custGeom>
          <a:solidFill>
            <a:srgbClr val="F1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85572" y="515112"/>
            <a:ext cx="3793490" cy="4114800"/>
            <a:chOff x="385572" y="515112"/>
            <a:chExt cx="3793490" cy="4114800"/>
          </a:xfrm>
        </p:grpSpPr>
        <p:sp>
          <p:nvSpPr>
            <p:cNvPr id="4" name="object 4"/>
            <p:cNvSpPr/>
            <p:nvPr/>
          </p:nvSpPr>
          <p:spPr>
            <a:xfrm>
              <a:off x="385572" y="515112"/>
              <a:ext cx="3793490" cy="4114800"/>
            </a:xfrm>
            <a:custGeom>
              <a:avLst/>
              <a:gdLst/>
              <a:ahLst/>
              <a:cxnLst/>
              <a:rect l="l" t="t" r="r" b="b"/>
              <a:pathLst>
                <a:path w="3793490" h="4114800">
                  <a:moveTo>
                    <a:pt x="3793236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3793236" y="4114800"/>
                  </a:lnTo>
                  <a:lnTo>
                    <a:pt x="37932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3855" y="999744"/>
              <a:ext cx="2384297" cy="5463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812" y="1289304"/>
              <a:ext cx="3027426" cy="54635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25474" y="1055369"/>
            <a:ext cx="272224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solidFill>
                  <a:srgbClr val="585858"/>
                </a:solidFill>
              </a:rPr>
              <a:t>Medicine/Dentistry/</a:t>
            </a:r>
            <a:endParaRPr sz="1900"/>
          </a:p>
          <a:p>
            <a:pPr algn="ctr">
              <a:lnSpc>
                <a:spcPct val="100000"/>
              </a:lnSpc>
            </a:pPr>
            <a:r>
              <a:rPr sz="1900" spc="-10" dirty="0">
                <a:solidFill>
                  <a:srgbClr val="585858"/>
                </a:solidFill>
              </a:rPr>
              <a:t>Veterinary</a:t>
            </a:r>
            <a:r>
              <a:rPr sz="1900" spc="-65" dirty="0">
                <a:solidFill>
                  <a:srgbClr val="585858"/>
                </a:solidFill>
              </a:rPr>
              <a:t> </a:t>
            </a:r>
            <a:r>
              <a:rPr sz="1900" dirty="0">
                <a:solidFill>
                  <a:srgbClr val="585858"/>
                </a:solidFill>
              </a:rPr>
              <a:t>Science</a:t>
            </a:r>
            <a:r>
              <a:rPr sz="1900" spc="-75" dirty="0">
                <a:solidFill>
                  <a:srgbClr val="585858"/>
                </a:solidFill>
              </a:rPr>
              <a:t> </a:t>
            </a:r>
            <a:r>
              <a:rPr sz="1900" spc="-10" dirty="0">
                <a:solidFill>
                  <a:srgbClr val="585858"/>
                </a:solidFill>
              </a:rPr>
              <a:t>Pathway</a:t>
            </a:r>
            <a:endParaRPr sz="1900"/>
          </a:p>
        </p:txBody>
      </p:sp>
      <p:sp>
        <p:nvSpPr>
          <p:cNvPr id="8" name="object 8"/>
          <p:cNvSpPr txBox="1"/>
          <p:nvPr/>
        </p:nvSpPr>
        <p:spPr>
          <a:xfrm>
            <a:off x="830376" y="1902307"/>
            <a:ext cx="2722245" cy="201041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Discussion</a:t>
            </a:r>
            <a:r>
              <a:rPr sz="1400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sessions</a:t>
            </a:r>
            <a:r>
              <a:rPr sz="14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on</a:t>
            </a:r>
            <a:r>
              <a:rPr sz="1400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medical</a:t>
            </a:r>
            <a:r>
              <a:rPr sz="14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issues</a:t>
            </a:r>
            <a:endParaRPr sz="1400">
              <a:latin typeface="Calibri"/>
              <a:cs typeface="Calibri"/>
            </a:endParaRPr>
          </a:p>
          <a:p>
            <a:pPr marL="12700" marR="237490">
              <a:lnSpc>
                <a:spcPts val="1510"/>
              </a:lnSpc>
              <a:spcBef>
                <a:spcPts val="360"/>
              </a:spcBef>
            </a:pP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Tutoring</a:t>
            </a:r>
            <a:r>
              <a:rPr sz="14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through</a:t>
            </a:r>
            <a:r>
              <a:rPr sz="14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stages</a:t>
            </a:r>
            <a:r>
              <a:rPr sz="14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14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the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specialist</a:t>
            </a:r>
            <a:r>
              <a:rPr sz="14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application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95"/>
              </a:lnSpc>
              <a:spcBef>
                <a:spcPts val="150"/>
              </a:spcBef>
            </a:pP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Tailored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workshops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on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personal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95"/>
              </a:lnSpc>
            </a:pP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statements</a:t>
            </a:r>
            <a:endParaRPr sz="1400">
              <a:latin typeface="Calibri"/>
              <a:cs typeface="Calibri"/>
            </a:endParaRPr>
          </a:p>
          <a:p>
            <a:pPr marL="12700" marR="33020">
              <a:lnSpc>
                <a:spcPts val="1510"/>
              </a:lnSpc>
              <a:spcBef>
                <a:spcPts val="360"/>
              </a:spcBef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Specialist</a:t>
            </a:r>
            <a:r>
              <a:rPr sz="1400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preparation</a:t>
            </a:r>
            <a:r>
              <a:rPr sz="1400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sessions</a:t>
            </a:r>
            <a:r>
              <a:rPr sz="1400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ethics questions/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MMI</a:t>
            </a:r>
            <a:r>
              <a:rPr sz="14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interviews</a:t>
            </a:r>
            <a:endParaRPr sz="1400">
              <a:latin typeface="Calibri"/>
              <a:cs typeface="Calibri"/>
            </a:endParaRPr>
          </a:p>
          <a:p>
            <a:pPr marL="12700" marR="502284">
              <a:lnSpc>
                <a:spcPts val="1850"/>
              </a:lnSpc>
              <a:spcBef>
                <a:spcPts val="70"/>
              </a:spcBef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Panel</a:t>
            </a:r>
            <a:r>
              <a:rPr sz="1400" spc="-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Interview</a:t>
            </a:r>
            <a:r>
              <a:rPr sz="1400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practice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Guidance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on</a:t>
            </a:r>
            <a:r>
              <a:rPr sz="14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specialist</a:t>
            </a: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reading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9284" y="2813304"/>
            <a:ext cx="1533143" cy="181508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68952" y="515112"/>
            <a:ext cx="2272283" cy="1510283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53611" y="1222247"/>
            <a:ext cx="2753867" cy="34564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1360" y="1042263"/>
            <a:ext cx="2878455" cy="371792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69875" indent="-257175">
              <a:lnSpc>
                <a:spcPct val="100000"/>
              </a:lnSpc>
              <a:spcBef>
                <a:spcPts val="265"/>
              </a:spcBef>
              <a:buClr>
                <a:srgbClr val="FFFFFF"/>
              </a:buClr>
              <a:buFont typeface="Arial"/>
              <a:buChar char="•"/>
              <a:tabLst>
                <a:tab pos="269875" algn="l"/>
              </a:tabLst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Careers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section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school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website</a:t>
            </a:r>
            <a:endParaRPr sz="1400">
              <a:latin typeface="Calibri"/>
              <a:cs typeface="Calibri"/>
            </a:endParaRPr>
          </a:p>
          <a:p>
            <a:pPr marL="269875" indent="-25717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269875" algn="l"/>
              </a:tabLst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Careers Interviews</a:t>
            </a:r>
            <a:endParaRPr sz="1400">
              <a:latin typeface="Calibri"/>
              <a:cs typeface="Calibri"/>
            </a:endParaRPr>
          </a:p>
          <a:p>
            <a:pPr marL="269875" marR="153670" indent="-257810">
              <a:lnSpc>
                <a:spcPts val="1510"/>
              </a:lnSpc>
              <a:spcBef>
                <a:spcPts val="360"/>
              </a:spcBef>
              <a:buFont typeface="Arial"/>
              <a:buChar char="•"/>
              <a:tabLst>
                <a:tab pos="269875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Guidance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Advice-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1:1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support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personal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statements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tutors</a:t>
            </a:r>
            <a:endParaRPr sz="1400">
              <a:latin typeface="Calibri"/>
              <a:cs typeface="Calibri"/>
            </a:endParaRPr>
          </a:p>
          <a:p>
            <a:pPr marL="269875" marR="5080" indent="-257810">
              <a:lnSpc>
                <a:spcPts val="1510"/>
              </a:lnSpc>
              <a:spcBef>
                <a:spcPts val="345"/>
              </a:spcBef>
              <a:buFont typeface="Arial"/>
              <a:buChar char="•"/>
              <a:tabLst>
                <a:tab pos="269875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UCAS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Personal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Statement Resources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shared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folder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students</a:t>
            </a:r>
            <a:endParaRPr sz="1400">
              <a:latin typeface="Calibri"/>
              <a:cs typeface="Calibri"/>
            </a:endParaRPr>
          </a:p>
          <a:p>
            <a:pPr marL="269875" marR="523240" indent="-257810">
              <a:lnSpc>
                <a:spcPts val="1510"/>
              </a:lnSpc>
              <a:spcBef>
                <a:spcPts val="340"/>
              </a:spcBef>
              <a:buFont typeface="Arial"/>
              <a:buChar char="•"/>
              <a:tabLst>
                <a:tab pos="269875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section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student handbook</a:t>
            </a:r>
            <a:endParaRPr sz="1400">
              <a:latin typeface="Calibri"/>
              <a:cs typeface="Calibri"/>
            </a:endParaRPr>
          </a:p>
          <a:p>
            <a:pPr marL="269875" indent="-25717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69875" algn="l"/>
              </a:tabLst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Unifrog</a:t>
            </a:r>
            <a:endParaRPr sz="1400">
              <a:latin typeface="Calibri"/>
              <a:cs typeface="Calibri"/>
            </a:endParaRPr>
          </a:p>
          <a:p>
            <a:pPr marL="269875" indent="-25717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269875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CTM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Pathways-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apprenticeships</a:t>
            </a:r>
            <a:endParaRPr sz="1400">
              <a:latin typeface="Calibri"/>
              <a:cs typeface="Calibri"/>
            </a:endParaRPr>
          </a:p>
          <a:p>
            <a:pPr marL="269875" marR="207010" indent="-257810">
              <a:lnSpc>
                <a:spcPts val="1510"/>
              </a:lnSpc>
              <a:spcBef>
                <a:spcPts val="360"/>
              </a:spcBef>
              <a:buFont typeface="Arial"/>
              <a:buChar char="•"/>
              <a:tabLst>
                <a:tab pos="269875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Specialist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workshops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personal statements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interviews</a:t>
            </a:r>
            <a:endParaRPr sz="1400">
              <a:latin typeface="Calibri"/>
              <a:cs typeface="Calibri"/>
            </a:endParaRPr>
          </a:p>
          <a:p>
            <a:pPr marL="269875" marR="617855" indent="-257810">
              <a:lnSpc>
                <a:spcPts val="1510"/>
              </a:lnSpc>
              <a:spcBef>
                <a:spcPts val="340"/>
              </a:spcBef>
              <a:buFont typeface="Arial"/>
              <a:buChar char="•"/>
              <a:tabLst>
                <a:tab pos="269875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Next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Apprenticeship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Fair</a:t>
            </a:r>
            <a:endParaRPr sz="1400">
              <a:latin typeface="Calibri"/>
              <a:cs typeface="Calibri"/>
            </a:endParaRPr>
          </a:p>
          <a:p>
            <a:pPr marL="269875" indent="-257175">
              <a:lnSpc>
                <a:spcPts val="1595"/>
              </a:lnSpc>
              <a:spcBef>
                <a:spcPts val="150"/>
              </a:spcBef>
              <a:buFont typeface="Arial"/>
              <a:buChar char="•"/>
              <a:tabLst>
                <a:tab pos="269875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Careers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Conferences-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Passport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endParaRPr sz="1400">
              <a:latin typeface="Calibri"/>
              <a:cs typeface="Calibri"/>
            </a:endParaRPr>
          </a:p>
          <a:p>
            <a:pPr marL="269875">
              <a:lnSpc>
                <a:spcPts val="1595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Life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Towards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Future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1360" y="292988"/>
            <a:ext cx="2040889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School</a:t>
            </a:r>
            <a:r>
              <a:rPr spc="-60" dirty="0"/>
              <a:t> </a:t>
            </a:r>
            <a:r>
              <a:rPr spc="-10" dirty="0"/>
              <a:t>support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668" y="39370"/>
            <a:ext cx="6199987" cy="1038046"/>
          </a:xfrm>
          <a:prstGeom prst="rect">
            <a:avLst/>
          </a:prstGeom>
        </p:spPr>
        <p:txBody>
          <a:bodyPr vert="horz" wrap="square" lIns="0" tIns="250266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5"/>
              </a:spcBef>
            </a:pPr>
            <a:r>
              <a:rPr dirty="0"/>
              <a:t>How</a:t>
            </a:r>
            <a:r>
              <a:rPr spc="-45" dirty="0"/>
              <a:t> </a:t>
            </a:r>
            <a:r>
              <a:rPr dirty="0"/>
              <a:t>can</a:t>
            </a:r>
            <a:r>
              <a:rPr spc="-30" dirty="0"/>
              <a:t> </a:t>
            </a:r>
            <a:r>
              <a:rPr dirty="0"/>
              <a:t>you</a:t>
            </a:r>
            <a:r>
              <a:rPr spc="-30" dirty="0"/>
              <a:t> </a:t>
            </a:r>
            <a:r>
              <a:rPr dirty="0"/>
              <a:t>help</a:t>
            </a:r>
            <a:r>
              <a:rPr spc="-45" dirty="0"/>
              <a:t> </a:t>
            </a:r>
            <a:r>
              <a:rPr dirty="0"/>
              <a:t>as</a:t>
            </a:r>
            <a:r>
              <a:rPr spc="-45" dirty="0"/>
              <a:t> </a:t>
            </a:r>
            <a:r>
              <a:rPr spc="-10" dirty="0"/>
              <a:t>parents?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29000" y="1487536"/>
            <a:ext cx="2858135" cy="340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335" marR="531495" indent="-25527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69875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Emotionally</a:t>
            </a:r>
            <a:r>
              <a:rPr sz="15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sz="15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by 	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understanding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endParaRPr sz="1500" dirty="0">
              <a:latin typeface="Calibri"/>
              <a:cs typeface="Calibri"/>
            </a:endParaRPr>
          </a:p>
          <a:p>
            <a:pPr marL="267335" marR="144145" indent="-255270" algn="just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69875" algn="l"/>
              </a:tabLst>
            </a:pP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Talk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students</a:t>
            </a:r>
            <a:r>
              <a:rPr sz="15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been 	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sz="15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are 	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studying</a:t>
            </a:r>
            <a:r>
              <a:rPr sz="15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endParaRPr sz="1500" dirty="0">
              <a:latin typeface="Calibri"/>
              <a:cs typeface="Calibri"/>
            </a:endParaRPr>
          </a:p>
          <a:p>
            <a:pPr marL="269875" marR="109220" indent="-25781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69875" algn="l"/>
              </a:tabLst>
            </a:pPr>
            <a:r>
              <a:rPr sz="1500" spc="-40" dirty="0">
                <a:solidFill>
                  <a:srgbClr val="FFFFFF"/>
                </a:solidFill>
                <a:latin typeface="Calibri"/>
                <a:cs typeface="Calibri"/>
              </a:rPr>
              <a:t>Top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universities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looking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well-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rounded,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independent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learners</a:t>
            </a:r>
            <a:r>
              <a:rPr sz="15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sz="1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15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evidence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passion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subject</a:t>
            </a:r>
            <a:endParaRPr sz="1500" dirty="0">
              <a:latin typeface="Calibri"/>
              <a:cs typeface="Calibri"/>
            </a:endParaRPr>
          </a:p>
          <a:p>
            <a:pPr marL="269875" marR="5080" indent="-257810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269875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Help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them</a:t>
            </a:r>
            <a:r>
              <a:rPr sz="1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talk</a:t>
            </a:r>
            <a:r>
              <a:rPr sz="15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5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admissions</a:t>
            </a:r>
            <a:r>
              <a:rPr sz="15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tutors-</a:t>
            </a:r>
            <a:r>
              <a:rPr sz="15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aspirational offers</a:t>
            </a:r>
            <a:endParaRPr sz="1500" dirty="0">
              <a:latin typeface="Calibri"/>
              <a:cs typeface="Calibri"/>
            </a:endParaRPr>
          </a:p>
          <a:p>
            <a:pPr marL="269875" indent="-25717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69875" algn="l"/>
              </a:tabLst>
            </a:pP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Take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them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visit-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doesn’t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endParaRPr sz="1500" dirty="0">
              <a:latin typeface="Calibri"/>
              <a:cs typeface="Calibri"/>
            </a:endParaRPr>
          </a:p>
          <a:p>
            <a:pPr marL="269875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open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(3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days?)</a:t>
            </a:r>
            <a:endParaRPr sz="15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 rot="20522832">
            <a:off x="324025" y="972187"/>
            <a:ext cx="2995740" cy="4027741"/>
            <a:chOff x="3328860" y="855281"/>
            <a:chExt cx="3175635" cy="41440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9596" y="906018"/>
              <a:ext cx="3073679" cy="404199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52672" y="879094"/>
              <a:ext cx="3128010" cy="4096385"/>
            </a:xfrm>
            <a:custGeom>
              <a:avLst/>
              <a:gdLst/>
              <a:ahLst/>
              <a:cxnLst/>
              <a:rect l="l" t="t" r="r" b="b"/>
              <a:pathLst>
                <a:path w="3128010" h="4096385">
                  <a:moveTo>
                    <a:pt x="533400" y="0"/>
                  </a:moveTo>
                  <a:lnTo>
                    <a:pt x="3127629" y="371475"/>
                  </a:lnTo>
                  <a:lnTo>
                    <a:pt x="2594229" y="4095864"/>
                  </a:lnTo>
                  <a:lnTo>
                    <a:pt x="0" y="3724376"/>
                  </a:lnTo>
                  <a:lnTo>
                    <a:pt x="533400" y="0"/>
                  </a:lnTo>
                  <a:close/>
                </a:path>
              </a:pathLst>
            </a:custGeom>
            <a:ln w="47625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FF9239A-8985-3A4A-A5E7-B48EEC45E3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4374" y1="46076" x2="26215" y2="44946"/>
                        <a14:foregroundMark x1="27688" y1="32759" x2="27688" y2="35434"/>
                        <a14:foregroundMark x1="67747" y1="34661" x2="67305" y2="37693"/>
                        <a14:foregroundMark x1="77246" y1="33532" x2="77246" y2="46492"/>
                        <a14:foregroundMark x1="36598" y1="66290" x2="44624" y2="53329"/>
                        <a14:foregroundMark x1="30044" y1="57134" x2="46981" y2="40369"/>
                        <a14:foregroundMark x1="64948" y1="87634" x2="84315" y2="74257"/>
                        <a14:foregroundMark x1="11635" y1="72771" x2="39470" y2="91023"/>
                        <a14:foregroundMark x1="47938" y1="49881" x2="63549" y2="62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2434" y="-95250"/>
            <a:ext cx="1523885" cy="188746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615" y="412750"/>
            <a:ext cx="370141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Resources</a:t>
            </a:r>
            <a:r>
              <a:rPr sz="3300" spc="-114" dirty="0"/>
              <a:t> </a:t>
            </a:r>
            <a:r>
              <a:rPr sz="3300" dirty="0"/>
              <a:t>for</a:t>
            </a:r>
            <a:r>
              <a:rPr sz="3300" spc="-100" dirty="0"/>
              <a:t> </a:t>
            </a:r>
            <a:r>
              <a:rPr sz="3300" spc="-10" dirty="0"/>
              <a:t>Parents</a:t>
            </a:r>
            <a:endParaRPr sz="33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286000" y="1809750"/>
            <a:ext cx="3735704" cy="313499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8100" marR="6985" indent="-26034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8100" algn="l"/>
                <a:tab pos="269875" algn="l"/>
              </a:tabLst>
            </a:pPr>
            <a:r>
              <a:rPr u="none" dirty="0">
                <a:solidFill>
                  <a:srgbClr val="FFFFFF"/>
                </a:solidFill>
              </a:rPr>
              <a:t>	UCAS</a:t>
            </a:r>
            <a:r>
              <a:rPr u="none" spc="-15" dirty="0">
                <a:solidFill>
                  <a:srgbClr val="FFFFFF"/>
                </a:solidFill>
              </a:rPr>
              <a:t> </a:t>
            </a:r>
            <a:r>
              <a:rPr u="none" spc="-10" dirty="0">
                <a:solidFill>
                  <a:srgbClr val="FFFFFF"/>
                </a:solidFill>
              </a:rPr>
              <a:t>Parent</a:t>
            </a:r>
            <a:r>
              <a:rPr u="none" spc="-40" dirty="0">
                <a:solidFill>
                  <a:srgbClr val="FFFFFF"/>
                </a:solidFill>
              </a:rPr>
              <a:t> </a:t>
            </a:r>
            <a:r>
              <a:rPr u="none" spc="-20" dirty="0">
                <a:solidFill>
                  <a:srgbClr val="FFFFFF"/>
                </a:solidFill>
              </a:rPr>
              <a:t>Guide </a:t>
            </a:r>
            <a:r>
              <a:rPr spc="-10" dirty="0">
                <a:hlinkClick r:id="rId2"/>
              </a:rPr>
              <a:t>https://www.ucas.com/file/715336/down</a:t>
            </a:r>
            <a:r>
              <a:rPr u="none" spc="-10" dirty="0"/>
              <a:t> </a:t>
            </a:r>
            <a:r>
              <a:rPr spc="-10" dirty="0">
                <a:hlinkClick r:id="rId2"/>
              </a:rPr>
              <a:t>load?token=iNdDS9Yl</a:t>
            </a:r>
          </a:p>
          <a:p>
            <a:pPr marL="269875" indent="-25717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69875" algn="l"/>
              </a:tabLst>
            </a:pPr>
            <a:r>
              <a:rPr u="none" dirty="0">
                <a:solidFill>
                  <a:srgbClr val="FFFFFF"/>
                </a:solidFill>
              </a:rPr>
              <a:t>Inspiring</a:t>
            </a:r>
            <a:r>
              <a:rPr u="none" spc="-60" dirty="0">
                <a:solidFill>
                  <a:srgbClr val="FFFFFF"/>
                </a:solidFill>
              </a:rPr>
              <a:t> </a:t>
            </a:r>
            <a:r>
              <a:rPr u="none" dirty="0">
                <a:solidFill>
                  <a:srgbClr val="FFFFFF"/>
                </a:solidFill>
              </a:rPr>
              <a:t>choices-</a:t>
            </a:r>
            <a:r>
              <a:rPr u="none" spc="-45" dirty="0">
                <a:solidFill>
                  <a:srgbClr val="FFFFFF"/>
                </a:solidFill>
              </a:rPr>
              <a:t> </a:t>
            </a:r>
            <a:r>
              <a:rPr u="none" spc="-10" dirty="0">
                <a:solidFill>
                  <a:srgbClr val="FFFFFF"/>
                </a:solidFill>
              </a:rPr>
              <a:t>Parents/Carers</a:t>
            </a:r>
          </a:p>
          <a:p>
            <a:pPr marL="38100" marR="428625">
              <a:lnSpc>
                <a:spcPts val="1839"/>
              </a:lnSpc>
              <a:spcBef>
                <a:spcPts val="430"/>
              </a:spcBef>
            </a:pPr>
            <a:r>
              <a:rPr spc="-10" dirty="0">
                <a:hlinkClick r:id="rId3"/>
              </a:rPr>
              <a:t>https://www.inspiring-</a:t>
            </a:r>
            <a:r>
              <a:rPr u="none" spc="-10" dirty="0"/>
              <a:t> </a:t>
            </a:r>
            <a:r>
              <a:rPr spc="-10" dirty="0">
                <a:hlinkClick r:id="rId3"/>
              </a:rPr>
              <a:t>choices.co.uk/support/resources-</a:t>
            </a:r>
            <a:r>
              <a:rPr spc="-20" dirty="0">
                <a:hlinkClick r:id="rId3"/>
              </a:rPr>
              <a:t>for-</a:t>
            </a:r>
            <a:r>
              <a:rPr u="none" spc="-20" dirty="0"/>
              <a:t> </a:t>
            </a:r>
            <a:r>
              <a:rPr spc="-10" dirty="0">
                <a:hlinkClick r:id="rId3"/>
              </a:rPr>
              <a:t>parentscarers/</a:t>
            </a:r>
          </a:p>
          <a:p>
            <a:pPr marL="269875" indent="-257175">
              <a:lnSpc>
                <a:spcPts val="1939"/>
              </a:lnSpc>
              <a:spcBef>
                <a:spcPts val="170"/>
              </a:spcBef>
              <a:buFont typeface="Arial"/>
              <a:buChar char="•"/>
              <a:tabLst>
                <a:tab pos="269875" algn="l"/>
              </a:tabLst>
            </a:pPr>
            <a:r>
              <a:rPr u="none" dirty="0">
                <a:solidFill>
                  <a:srgbClr val="FFFFFF"/>
                </a:solidFill>
              </a:rPr>
              <a:t>The</a:t>
            </a:r>
            <a:r>
              <a:rPr u="none" spc="-10" dirty="0">
                <a:solidFill>
                  <a:srgbClr val="FFFFFF"/>
                </a:solidFill>
              </a:rPr>
              <a:t> Complete</a:t>
            </a:r>
            <a:r>
              <a:rPr u="none" spc="-5" dirty="0">
                <a:solidFill>
                  <a:srgbClr val="FFFFFF"/>
                </a:solidFill>
              </a:rPr>
              <a:t> </a:t>
            </a:r>
            <a:r>
              <a:rPr u="none" spc="-10" dirty="0">
                <a:solidFill>
                  <a:srgbClr val="FFFFFF"/>
                </a:solidFill>
              </a:rPr>
              <a:t>University</a:t>
            </a:r>
            <a:r>
              <a:rPr u="none" spc="-25" dirty="0">
                <a:solidFill>
                  <a:srgbClr val="FFFFFF"/>
                </a:solidFill>
              </a:rPr>
              <a:t> </a:t>
            </a:r>
            <a:r>
              <a:rPr u="none" spc="-10" dirty="0">
                <a:solidFill>
                  <a:srgbClr val="FFFFFF"/>
                </a:solidFill>
              </a:rPr>
              <a:t>Guide-</a:t>
            </a:r>
          </a:p>
          <a:p>
            <a:pPr marL="269875">
              <a:lnSpc>
                <a:spcPts val="1939"/>
              </a:lnSpc>
            </a:pPr>
            <a:r>
              <a:rPr u="none" spc="-10" dirty="0">
                <a:solidFill>
                  <a:srgbClr val="FFFFFF"/>
                </a:solidFill>
              </a:rPr>
              <a:t>Application</a:t>
            </a:r>
            <a:r>
              <a:rPr u="none" spc="-45" dirty="0">
                <a:solidFill>
                  <a:srgbClr val="FFFFFF"/>
                </a:solidFill>
              </a:rPr>
              <a:t> </a:t>
            </a:r>
            <a:r>
              <a:rPr u="none" dirty="0">
                <a:solidFill>
                  <a:srgbClr val="FFFFFF"/>
                </a:solidFill>
              </a:rPr>
              <a:t>Advice</a:t>
            </a:r>
            <a:r>
              <a:rPr u="none" spc="-10" dirty="0">
                <a:solidFill>
                  <a:srgbClr val="FFFFFF"/>
                </a:solidFill>
              </a:rPr>
              <a:t> </a:t>
            </a:r>
            <a:r>
              <a:rPr u="none" dirty="0">
                <a:solidFill>
                  <a:srgbClr val="FFFFFF"/>
                </a:solidFill>
              </a:rPr>
              <a:t>for</a:t>
            </a:r>
            <a:r>
              <a:rPr u="none" spc="10" dirty="0">
                <a:solidFill>
                  <a:srgbClr val="FFFFFF"/>
                </a:solidFill>
              </a:rPr>
              <a:t> </a:t>
            </a:r>
            <a:r>
              <a:rPr u="none" spc="-10" dirty="0">
                <a:solidFill>
                  <a:srgbClr val="FFFFFF"/>
                </a:solidFill>
              </a:rPr>
              <a:t>Parents</a:t>
            </a:r>
          </a:p>
          <a:p>
            <a:pPr marL="38100" marR="5080">
              <a:lnSpc>
                <a:spcPct val="90100"/>
              </a:lnSpc>
              <a:spcBef>
                <a:spcPts val="405"/>
              </a:spcBef>
            </a:pPr>
            <a:r>
              <a:rPr spc="-10" dirty="0">
                <a:hlinkClick r:id="rId4"/>
              </a:rPr>
              <a:t>https://www.thecompleteuniversityguide.</a:t>
            </a:r>
            <a:r>
              <a:rPr u="none" spc="-10" dirty="0"/>
              <a:t> </a:t>
            </a:r>
            <a:r>
              <a:rPr spc="-20" dirty="0">
                <a:hlinkClick r:id="rId4"/>
              </a:rPr>
              <a:t>co.uk/student-</a:t>
            </a:r>
            <a:r>
              <a:rPr spc="-10" dirty="0">
                <a:hlinkClick r:id="rId4"/>
              </a:rPr>
              <a:t>advice/applying-</a:t>
            </a:r>
            <a:r>
              <a:rPr spc="-25" dirty="0">
                <a:hlinkClick r:id="rId4"/>
              </a:rPr>
              <a:t>to-</a:t>
            </a:r>
            <a:r>
              <a:rPr u="none" spc="-25" dirty="0"/>
              <a:t> </a:t>
            </a:r>
            <a:r>
              <a:rPr spc="-10" dirty="0">
                <a:hlinkClick r:id="rId4"/>
              </a:rPr>
              <a:t>uni/application-advice-</a:t>
            </a:r>
            <a:r>
              <a:rPr spc="-20" dirty="0">
                <a:hlinkClick r:id="rId4"/>
              </a:rPr>
              <a:t>for-</a:t>
            </a:r>
            <a:r>
              <a:rPr spc="-10" dirty="0">
                <a:hlinkClick r:id="rId4"/>
              </a:rPr>
              <a:t>parents</a:t>
            </a:r>
          </a:p>
        </p:txBody>
      </p:sp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147570"/>
            <a:ext cx="2052827" cy="39959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7D30B8-E8DE-724F-9242-9A84EFCF06C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47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4374" y1="46076" x2="26215" y2="44946"/>
                        <a14:foregroundMark x1="27688" y1="32759" x2="27688" y2="35434"/>
                        <a14:foregroundMark x1="67747" y1="34661" x2="67305" y2="37693"/>
                        <a14:foregroundMark x1="77246" y1="33532" x2="77246" y2="46492"/>
                        <a14:foregroundMark x1="36598" y1="66290" x2="44624" y2="53329"/>
                        <a14:foregroundMark x1="30044" y1="57134" x2="46981" y2="40369"/>
                        <a14:foregroundMark x1="64948" y1="87634" x2="84315" y2="74257"/>
                        <a14:foregroundMark x1="11635" y1="72771" x2="39470" y2="91023"/>
                        <a14:foregroundMark x1="47938" y1="49881" x2="63549" y2="62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3561" y="-97041"/>
            <a:ext cx="1676285" cy="207622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0787"/>
            <a:ext cx="3124199" cy="417271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29000" y="1504950"/>
            <a:ext cx="2503170" cy="318325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30"/>
              </a:spcBef>
              <a:buClr>
                <a:srgbClr val="FFFFFF"/>
              </a:buClr>
              <a:buFont typeface="Arial"/>
              <a:buChar char="•"/>
              <a:tabLst>
                <a:tab pos="354965" algn="l"/>
              </a:tabLst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endParaRPr sz="1900" dirty="0">
              <a:latin typeface="Calibri"/>
              <a:cs typeface="Calibri"/>
            </a:endParaRPr>
          </a:p>
          <a:p>
            <a:pPr marL="355600" marR="281940" indent="-342900">
              <a:lnSpc>
                <a:spcPts val="2050"/>
              </a:lnSpc>
              <a:spcBef>
                <a:spcPts val="490"/>
              </a:spcBef>
              <a:buFont typeface="Arial"/>
              <a:buChar char="•"/>
              <a:tabLst>
                <a:tab pos="355600" algn="l"/>
              </a:tabLst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Reflect</a:t>
            </a:r>
            <a:r>
              <a:rPr sz="19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9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super-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curricular</a:t>
            </a:r>
            <a:r>
              <a:rPr sz="19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activities</a:t>
            </a:r>
            <a:endParaRPr sz="1900" dirty="0">
              <a:latin typeface="Calibri"/>
              <a:cs typeface="Calibri"/>
            </a:endParaRPr>
          </a:p>
          <a:p>
            <a:pPr marL="355600" marR="5080" indent="-3429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</a:tabLst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sz="19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experience</a:t>
            </a:r>
            <a:r>
              <a:rPr sz="19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Calibri"/>
                <a:cs typeface="Calibri"/>
              </a:rPr>
              <a:t>v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experience</a:t>
            </a:r>
            <a:r>
              <a:rPr sz="1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sz="19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(if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sz="19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want</a:t>
            </a:r>
            <a:r>
              <a:rPr sz="19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r>
              <a:rPr sz="1900" spc="-50" dirty="0">
                <a:solidFill>
                  <a:srgbClr val="FFFFFF"/>
                </a:solidFill>
                <a:latin typeface="Calibri"/>
                <a:cs typeface="Calibri"/>
              </a:rPr>
              <a:t> a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vocational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degree)</a:t>
            </a:r>
            <a:endParaRPr sz="1900" dirty="0">
              <a:latin typeface="Calibri"/>
              <a:cs typeface="Calibri"/>
            </a:endParaRPr>
          </a:p>
          <a:p>
            <a:pPr marL="354965" indent="-342265">
              <a:lnSpc>
                <a:spcPts val="2165"/>
              </a:lnSpc>
              <a:spcBef>
                <a:spcPts val="229"/>
              </a:spcBef>
              <a:buFont typeface="Arial"/>
              <a:buChar char="•"/>
              <a:tabLst>
                <a:tab pos="354965" algn="l"/>
              </a:tabLst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Reading</a:t>
            </a:r>
            <a:r>
              <a:rPr sz="19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beyond</a:t>
            </a:r>
            <a:r>
              <a:rPr sz="19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1900" dirty="0">
              <a:latin typeface="Calibri"/>
              <a:cs typeface="Calibri"/>
            </a:endParaRPr>
          </a:p>
          <a:p>
            <a:pPr marL="355600">
              <a:lnSpc>
                <a:spcPts val="2165"/>
              </a:lnSpc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specification</a:t>
            </a:r>
            <a:endParaRPr sz="1900" dirty="0">
              <a:latin typeface="Calibri"/>
              <a:cs typeface="Calibri"/>
            </a:endParaRPr>
          </a:p>
          <a:p>
            <a:pPr marL="354965" indent="-342265">
              <a:lnSpc>
                <a:spcPts val="2165"/>
              </a:lnSpc>
              <a:spcBef>
                <a:spcPts val="229"/>
              </a:spcBef>
              <a:buFont typeface="Arial"/>
              <a:buChar char="•"/>
              <a:tabLst>
                <a:tab pos="354965" algn="l"/>
              </a:tabLst>
            </a:pP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Focus</a:t>
            </a:r>
            <a:r>
              <a:rPr sz="19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9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year’s</a:t>
            </a:r>
            <a:endParaRPr sz="1900" dirty="0">
              <a:latin typeface="Calibri"/>
              <a:cs typeface="Calibri"/>
            </a:endParaRPr>
          </a:p>
          <a:p>
            <a:pPr marL="355600">
              <a:lnSpc>
                <a:spcPts val="2165"/>
              </a:lnSpc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studies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6344" y="39370"/>
            <a:ext cx="334962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55" dirty="0"/>
              <a:t> </a:t>
            </a:r>
            <a:r>
              <a:rPr dirty="0"/>
              <a:t>should</a:t>
            </a:r>
            <a:r>
              <a:rPr spc="-60" dirty="0"/>
              <a:t> </a:t>
            </a:r>
            <a:r>
              <a:rPr dirty="0"/>
              <a:t>students</a:t>
            </a:r>
            <a:r>
              <a:rPr spc="-85" dirty="0"/>
              <a:t> </a:t>
            </a:r>
            <a:r>
              <a:rPr spc="-35" dirty="0"/>
              <a:t>be </a:t>
            </a:r>
            <a:r>
              <a:rPr dirty="0"/>
              <a:t>doing</a:t>
            </a:r>
            <a:r>
              <a:rPr spc="-10" dirty="0"/>
              <a:t> </a:t>
            </a:r>
            <a:r>
              <a:rPr spc="-20" dirty="0"/>
              <a:t>now?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15765A-5909-2647-8F55-FEA00B92E2E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4374" y1="46076" x2="26215" y2="44946"/>
                        <a14:foregroundMark x1="27688" y1="32759" x2="27688" y2="35434"/>
                        <a14:foregroundMark x1="67747" y1="34661" x2="67305" y2="37693"/>
                        <a14:foregroundMark x1="77246" y1="33532" x2="77246" y2="46492"/>
                        <a14:foregroundMark x1="36598" y1="66290" x2="44624" y2="53329"/>
                        <a14:foregroundMark x1="30044" y1="57134" x2="46981" y2="40369"/>
                        <a14:foregroundMark x1="64948" y1="87634" x2="84315" y2="74257"/>
                        <a14:foregroundMark x1="11635" y1="72771" x2="39470" y2="91023"/>
                        <a14:foregroundMark x1="47938" y1="49881" x2="63549" y2="62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7811" y="-67324"/>
            <a:ext cx="1676285" cy="207622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FF673F-116C-9B19-C0F8-33E2574BBF85}"/>
              </a:ext>
            </a:extLst>
          </p:cNvPr>
          <p:cNvSpPr txBox="1"/>
          <p:nvPr/>
        </p:nvSpPr>
        <p:spPr>
          <a:xfrm>
            <a:off x="3408462" y="4027134"/>
            <a:ext cx="33858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chemeClr val="bg1"/>
                </a:solidFill>
                <a:latin typeface="Oregon LDO" panose="020B0503060402020204" pitchFamily="34" charset="0"/>
                <a:ea typeface="Open Sans Light" pitchFamily="2" charset="0"/>
                <a:cs typeface="Open Sans Light" pitchFamily="2" charset="0"/>
              </a:rPr>
              <a:t>Name | Langley Grammar School | June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145954-0A8C-A29F-D55E-A9F57D3438DC}"/>
              </a:ext>
            </a:extLst>
          </p:cNvPr>
          <p:cNvSpPr txBox="1"/>
          <p:nvPr/>
        </p:nvSpPr>
        <p:spPr>
          <a:xfrm>
            <a:off x="2655511" y="1163205"/>
            <a:ext cx="231185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dirty="0">
                <a:solidFill>
                  <a:srgbClr val="D5AF72"/>
                </a:solidFill>
                <a:latin typeface="Oregon LDO" panose="020B0503060402020204" pitchFamily="34" charset="0"/>
                <a:ea typeface="Open Sans Light" pitchFamily="2" charset="0"/>
                <a:cs typeface="Open Sans Light" pitchFamily="2" charset="0"/>
              </a:rPr>
              <a:t>Questions</a:t>
            </a: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47D21496-89F6-E84F-B76D-7E17923DEF6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9484" y="2114550"/>
            <a:ext cx="3803903" cy="25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6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307" y="187452"/>
            <a:ext cx="4866894" cy="7719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668" y="39370"/>
            <a:ext cx="6199987" cy="1038046"/>
          </a:xfrm>
          <a:prstGeom prst="rect">
            <a:avLst/>
          </a:prstGeom>
        </p:spPr>
        <p:txBody>
          <a:bodyPr vert="horz" wrap="square" lIns="0" tIns="243458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E6DFEB"/>
                </a:solidFill>
              </a:rPr>
              <a:t>What</a:t>
            </a:r>
            <a:r>
              <a:rPr sz="2700" spc="-70" dirty="0">
                <a:solidFill>
                  <a:srgbClr val="E6DFEB"/>
                </a:solidFill>
              </a:rPr>
              <a:t> </a:t>
            </a:r>
            <a:r>
              <a:rPr sz="2700" dirty="0">
                <a:solidFill>
                  <a:srgbClr val="E6DFEB"/>
                </a:solidFill>
              </a:rPr>
              <a:t>are</a:t>
            </a:r>
            <a:r>
              <a:rPr sz="2700" spc="-55" dirty="0">
                <a:solidFill>
                  <a:srgbClr val="E6DFEB"/>
                </a:solidFill>
              </a:rPr>
              <a:t> </a:t>
            </a:r>
            <a:r>
              <a:rPr sz="2700" dirty="0">
                <a:solidFill>
                  <a:srgbClr val="E6DFEB"/>
                </a:solidFill>
              </a:rPr>
              <a:t>our</a:t>
            </a:r>
            <a:r>
              <a:rPr sz="2700" spc="-40" dirty="0">
                <a:solidFill>
                  <a:srgbClr val="E6DFEB"/>
                </a:solidFill>
              </a:rPr>
              <a:t> </a:t>
            </a:r>
            <a:r>
              <a:rPr sz="2700" dirty="0">
                <a:solidFill>
                  <a:srgbClr val="E6DFEB"/>
                </a:solidFill>
              </a:rPr>
              <a:t>students</a:t>
            </a:r>
            <a:r>
              <a:rPr sz="2700" spc="-70" dirty="0">
                <a:solidFill>
                  <a:srgbClr val="E6DFEB"/>
                </a:solidFill>
              </a:rPr>
              <a:t> </a:t>
            </a:r>
            <a:r>
              <a:rPr sz="2700" spc="-10" dirty="0">
                <a:solidFill>
                  <a:srgbClr val="E6DFEB"/>
                </a:solidFill>
              </a:rPr>
              <a:t>reading?</a:t>
            </a:r>
            <a:endParaRPr sz="2700"/>
          </a:p>
        </p:txBody>
      </p:sp>
      <p:pic>
        <p:nvPicPr>
          <p:cNvPr id="11" name="Picture 10" descr="A graph on a white background&#10;&#10;Description automatically generated">
            <a:extLst>
              <a:ext uri="{FF2B5EF4-FFF2-40B4-BE49-F238E27FC236}">
                <a16:creationId xmlns:a16="http://schemas.microsoft.com/office/drawing/2014/main" id="{9BB28E75-4DE7-324E-9A3D-76B0A034A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9" y="1077416"/>
            <a:ext cx="5795642" cy="36594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BCF433-846A-2246-9DB1-9821E19BFEC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4374" y1="46076" x2="26215" y2="44946"/>
                        <a14:foregroundMark x1="27688" y1="32759" x2="27688" y2="35434"/>
                        <a14:foregroundMark x1="67747" y1="34661" x2="67305" y2="37693"/>
                        <a14:foregroundMark x1="77246" y1="33532" x2="77246" y2="46492"/>
                        <a14:foregroundMark x1="36598" y1="66290" x2="44624" y2="53329"/>
                        <a14:foregroundMark x1="30044" y1="57134" x2="46981" y2="40369"/>
                        <a14:foregroundMark x1="64948" y1="87634" x2="84315" y2="74257"/>
                        <a14:foregroundMark x1="11635" y1="72771" x2="39470" y2="91023"/>
                        <a14:foregroundMark x1="47938" y1="49881" x2="63549" y2="62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6400" y="-149520"/>
            <a:ext cx="1676285" cy="207622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668" y="39370"/>
            <a:ext cx="6199987" cy="1038046"/>
          </a:xfrm>
          <a:prstGeom prst="rect">
            <a:avLst/>
          </a:prstGeom>
        </p:spPr>
        <p:txBody>
          <a:bodyPr vert="horz" wrap="square" lIns="0" tIns="288493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30"/>
              </a:spcBef>
            </a:pPr>
            <a:r>
              <a:rPr dirty="0"/>
              <a:t>Applying</a:t>
            </a:r>
            <a:r>
              <a:rPr spc="5" dirty="0"/>
              <a:t> </a:t>
            </a:r>
            <a:r>
              <a:rPr dirty="0"/>
              <a:t>to</a:t>
            </a:r>
            <a:r>
              <a:rPr spc="15" dirty="0"/>
              <a:t> </a:t>
            </a:r>
            <a:r>
              <a:rPr spc="-10" dirty="0"/>
              <a:t>University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9403" y="1886203"/>
            <a:ext cx="2620010" cy="16719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50495" indent="-13779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150495" algn="l"/>
              </a:tabLst>
            </a:pPr>
            <a:r>
              <a:rPr sz="1200" dirty="0">
                <a:solidFill>
                  <a:srgbClr val="E6DFEB"/>
                </a:solidFill>
                <a:latin typeface="Calibri"/>
                <a:cs typeface="Calibri"/>
              </a:rPr>
              <a:t>Research</a:t>
            </a:r>
            <a:r>
              <a:rPr sz="1200" spc="-30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6DFEB"/>
                </a:solidFill>
                <a:latin typeface="Calibri"/>
                <a:cs typeface="Calibri"/>
              </a:rPr>
              <a:t>choice</a:t>
            </a:r>
            <a:r>
              <a:rPr sz="1200" spc="-30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6DFEB"/>
                </a:solidFill>
                <a:latin typeface="Calibri"/>
                <a:cs typeface="Calibri"/>
              </a:rPr>
              <a:t>of</a:t>
            </a:r>
            <a:r>
              <a:rPr sz="1200" spc="-35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6DFEB"/>
                </a:solidFill>
                <a:latin typeface="Calibri"/>
                <a:cs typeface="Calibri"/>
              </a:rPr>
              <a:t>course</a:t>
            </a:r>
            <a:r>
              <a:rPr sz="1200" spc="-20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6DFEB"/>
                </a:solidFill>
                <a:latin typeface="Calibri"/>
                <a:cs typeface="Calibri"/>
              </a:rPr>
              <a:t>&amp;</a:t>
            </a:r>
            <a:r>
              <a:rPr sz="1200" spc="-40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6DFEB"/>
                </a:solidFill>
                <a:latin typeface="Calibri"/>
                <a:cs typeface="Calibri"/>
              </a:rPr>
              <a:t>university</a:t>
            </a:r>
            <a:endParaRPr sz="1200">
              <a:latin typeface="Calibri"/>
              <a:cs typeface="Calibri"/>
            </a:endParaRPr>
          </a:p>
          <a:p>
            <a:pPr marL="149225" marR="101600" indent="-13716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49225" algn="l"/>
              </a:tabLst>
            </a:pPr>
            <a:r>
              <a:rPr sz="1200" spc="-10" dirty="0">
                <a:solidFill>
                  <a:srgbClr val="E6DFEB"/>
                </a:solidFill>
                <a:latin typeface="Calibri"/>
                <a:cs typeface="Calibri"/>
              </a:rPr>
              <a:t>Application</a:t>
            </a:r>
            <a:r>
              <a:rPr sz="1200" spc="-25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6DFEB"/>
                </a:solidFill>
                <a:latin typeface="Calibri"/>
                <a:cs typeface="Calibri"/>
              </a:rPr>
              <a:t>through</a:t>
            </a:r>
            <a:r>
              <a:rPr sz="1200" spc="-45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6DFEB"/>
                </a:solidFill>
                <a:latin typeface="Calibri"/>
                <a:cs typeface="Calibri"/>
              </a:rPr>
              <a:t>UCAS,</a:t>
            </a:r>
            <a:r>
              <a:rPr sz="1200" spc="5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6DFEB"/>
                </a:solidFill>
                <a:latin typeface="Calibri"/>
                <a:cs typeface="Calibri"/>
              </a:rPr>
              <a:t>by</a:t>
            </a:r>
            <a:r>
              <a:rPr sz="1200" spc="-30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6DFEB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E6DFEB"/>
                </a:solidFill>
                <a:latin typeface="Calibri"/>
                <a:cs typeface="Calibri"/>
              </a:rPr>
              <a:t> school deadline</a:t>
            </a:r>
            <a:endParaRPr sz="1200">
              <a:latin typeface="Calibri"/>
              <a:cs typeface="Calibri"/>
            </a:endParaRPr>
          </a:p>
          <a:p>
            <a:pPr marL="150495" indent="-13779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50495" algn="l"/>
              </a:tabLst>
            </a:pPr>
            <a:r>
              <a:rPr sz="1200" spc="-10" dirty="0">
                <a:solidFill>
                  <a:srgbClr val="E6DFEB"/>
                </a:solidFill>
                <a:latin typeface="Calibri"/>
                <a:cs typeface="Calibri"/>
              </a:rPr>
              <a:t>Reference</a:t>
            </a:r>
            <a:r>
              <a:rPr sz="1200" spc="-30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6DFEB"/>
                </a:solidFill>
                <a:latin typeface="Calibri"/>
                <a:cs typeface="Calibri"/>
              </a:rPr>
              <a:t>written</a:t>
            </a:r>
            <a:r>
              <a:rPr sz="1200" spc="-35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6DFEB"/>
                </a:solidFill>
                <a:latin typeface="Calibri"/>
                <a:cs typeface="Calibri"/>
              </a:rPr>
              <a:t>by</a:t>
            </a:r>
            <a:r>
              <a:rPr sz="1200" spc="-25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6DFEB"/>
                </a:solidFill>
                <a:latin typeface="Calibri"/>
                <a:cs typeface="Calibri"/>
              </a:rPr>
              <a:t>the</a:t>
            </a:r>
            <a:r>
              <a:rPr sz="1200" spc="-30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6DFEB"/>
                </a:solidFill>
                <a:latin typeface="Calibri"/>
                <a:cs typeface="Calibri"/>
              </a:rPr>
              <a:t>school</a:t>
            </a:r>
            <a:endParaRPr sz="1200">
              <a:latin typeface="Calibri"/>
              <a:cs typeface="Calibri"/>
            </a:endParaRPr>
          </a:p>
          <a:p>
            <a:pPr marL="149225" marR="66675" indent="-13716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49225" algn="l"/>
              </a:tabLst>
            </a:pPr>
            <a:r>
              <a:rPr sz="1200" spc="-10" dirty="0">
                <a:solidFill>
                  <a:srgbClr val="E6DFEB"/>
                </a:solidFill>
                <a:latin typeface="Calibri"/>
                <a:cs typeface="Calibri"/>
              </a:rPr>
              <a:t>Consideration</a:t>
            </a:r>
            <a:r>
              <a:rPr sz="1200" spc="15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6DFEB"/>
                </a:solidFill>
                <a:latin typeface="Calibri"/>
                <a:cs typeface="Calibri"/>
              </a:rPr>
              <a:t>by</a:t>
            </a:r>
            <a:r>
              <a:rPr sz="1200" spc="20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6DFEB"/>
                </a:solidFill>
                <a:latin typeface="Calibri"/>
                <a:cs typeface="Calibri"/>
              </a:rPr>
              <a:t>university</a:t>
            </a:r>
            <a:r>
              <a:rPr sz="1200" spc="5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6DFEB"/>
                </a:solidFill>
                <a:latin typeface="Calibri"/>
                <a:cs typeface="Calibri"/>
              </a:rPr>
              <a:t>admissions tutors</a:t>
            </a:r>
            <a:endParaRPr sz="1200">
              <a:latin typeface="Calibri"/>
              <a:cs typeface="Calibri"/>
            </a:endParaRPr>
          </a:p>
          <a:p>
            <a:pPr marL="150495" indent="-13779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150495" algn="l"/>
              </a:tabLst>
            </a:pPr>
            <a:r>
              <a:rPr sz="1200" dirty="0">
                <a:solidFill>
                  <a:srgbClr val="E6DFEB"/>
                </a:solidFill>
                <a:latin typeface="Calibri"/>
                <a:cs typeface="Calibri"/>
              </a:rPr>
              <a:t>Narrow</a:t>
            </a:r>
            <a:r>
              <a:rPr sz="1200" spc="-20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6DFEB"/>
                </a:solidFill>
                <a:latin typeface="Calibri"/>
                <a:cs typeface="Calibri"/>
              </a:rPr>
              <a:t>offers</a:t>
            </a:r>
            <a:r>
              <a:rPr sz="1200" spc="-30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6DFEB"/>
                </a:solidFill>
                <a:latin typeface="Calibri"/>
                <a:cs typeface="Calibri"/>
              </a:rPr>
              <a:t>to</a:t>
            </a:r>
            <a:r>
              <a:rPr sz="1200" spc="-5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6DFEB"/>
                </a:solidFill>
                <a:latin typeface="Calibri"/>
                <a:cs typeface="Calibri"/>
              </a:rPr>
              <a:t>two in</a:t>
            </a:r>
            <a:r>
              <a:rPr sz="1200" spc="-15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6DFEB"/>
                </a:solidFill>
                <a:latin typeface="Calibri"/>
                <a:cs typeface="Calibri"/>
              </a:rPr>
              <a:t>April/May-</a:t>
            </a:r>
            <a:r>
              <a:rPr sz="1200" spc="-35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E6DFEB"/>
                </a:solidFill>
                <a:latin typeface="Calibri"/>
                <a:cs typeface="Calibri"/>
              </a:rPr>
              <a:t>Firm</a:t>
            </a:r>
            <a:endParaRPr sz="1200">
              <a:latin typeface="Calibri"/>
              <a:cs typeface="Calibri"/>
            </a:endParaRPr>
          </a:p>
          <a:p>
            <a:pPr marL="149225">
              <a:lnSpc>
                <a:spcPct val="100000"/>
              </a:lnSpc>
            </a:pPr>
            <a:r>
              <a:rPr sz="1200" dirty="0">
                <a:solidFill>
                  <a:srgbClr val="E6DFEB"/>
                </a:solidFill>
                <a:latin typeface="Calibri"/>
                <a:cs typeface="Calibri"/>
              </a:rPr>
              <a:t>choice</a:t>
            </a:r>
            <a:r>
              <a:rPr sz="1200" spc="5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6DFEB"/>
                </a:solidFill>
                <a:latin typeface="Calibri"/>
                <a:cs typeface="Calibri"/>
              </a:rPr>
              <a:t>and</a:t>
            </a:r>
            <a:r>
              <a:rPr sz="1200" spc="-15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6DFEB"/>
                </a:solidFill>
                <a:latin typeface="Calibri"/>
                <a:cs typeface="Calibri"/>
              </a:rPr>
              <a:t>Insurance</a:t>
            </a:r>
            <a:r>
              <a:rPr sz="1200" spc="-15" dirty="0">
                <a:solidFill>
                  <a:srgbClr val="E6DFE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6DFEB"/>
                </a:solidFill>
                <a:latin typeface="Calibri"/>
                <a:cs typeface="Calibri"/>
              </a:rPr>
              <a:t>choice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7990" y="1909825"/>
            <a:ext cx="2620010" cy="3220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830883-2926-1546-BB62-936C8365AC7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4374" y1="46076" x2="26215" y2="44946"/>
                        <a14:foregroundMark x1="27688" y1="32759" x2="27688" y2="35434"/>
                        <a14:foregroundMark x1="67747" y1="34661" x2="67305" y2="37693"/>
                        <a14:foregroundMark x1="77246" y1="33532" x2="77246" y2="46492"/>
                        <a14:foregroundMark x1="36598" y1="66290" x2="44624" y2="53329"/>
                        <a14:foregroundMark x1="30044" y1="57134" x2="46981" y2="40369"/>
                        <a14:foregroundMark x1="64948" y1="87634" x2="84315" y2="74257"/>
                        <a14:foregroundMark x1="11635" y1="72771" x2="39470" y2="91023"/>
                        <a14:foregroundMark x1="47938" y1="49881" x2="63549" y2="62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6400" y="-149520"/>
            <a:ext cx="1676285" cy="207622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131" y="1708404"/>
            <a:ext cx="5283708" cy="2590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3644" y="292988"/>
            <a:ext cx="241236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UCAS</a:t>
            </a:r>
            <a:r>
              <a:rPr spc="-75" dirty="0"/>
              <a:t> </a:t>
            </a:r>
            <a:r>
              <a:rPr dirty="0"/>
              <a:t>Points</a:t>
            </a:r>
            <a:r>
              <a:rPr spc="-55" dirty="0"/>
              <a:t> </a:t>
            </a:r>
            <a:r>
              <a:rPr spc="-25" dirty="0"/>
              <a:t>Tariff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F8A9B-2B62-D14E-9B90-7B91A6A353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4374" y1="46076" x2="26215" y2="44946"/>
                        <a14:foregroundMark x1="27688" y1="32759" x2="27688" y2="35434"/>
                        <a14:foregroundMark x1="67747" y1="34661" x2="67305" y2="37693"/>
                        <a14:foregroundMark x1="77246" y1="33532" x2="77246" y2="46492"/>
                        <a14:foregroundMark x1="36598" y1="66290" x2="44624" y2="53329"/>
                        <a14:foregroundMark x1="30044" y1="57134" x2="46981" y2="40369"/>
                        <a14:foregroundMark x1="64948" y1="87634" x2="84315" y2="74257"/>
                        <a14:foregroundMark x1="11635" y1="72771" x2="39470" y2="91023"/>
                        <a14:foregroundMark x1="47938" y1="49881" x2="63549" y2="62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6400" y="-149520"/>
            <a:ext cx="1676285" cy="207622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783" y="97282"/>
            <a:ext cx="4204970" cy="7791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</a:pPr>
            <a:r>
              <a:rPr dirty="0"/>
              <a:t>Choice</a:t>
            </a:r>
            <a:r>
              <a:rPr spc="-3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university</a:t>
            </a:r>
            <a:r>
              <a:rPr spc="-4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spc="-10" dirty="0"/>
              <a:t>course factors</a:t>
            </a:r>
            <a:r>
              <a:rPr spc="-90" dirty="0"/>
              <a:t> </a:t>
            </a:r>
            <a:r>
              <a:rPr dirty="0"/>
              <a:t>to</a:t>
            </a:r>
            <a:r>
              <a:rPr spc="-80" dirty="0"/>
              <a:t> </a:t>
            </a:r>
            <a:r>
              <a:rPr spc="-10" dirty="0"/>
              <a:t>consider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5770" y="1319617"/>
            <a:ext cx="3428365" cy="3441065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9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Course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content</a:t>
            </a:r>
            <a:endParaRPr sz="1600" dirty="0">
              <a:latin typeface="Calibri"/>
              <a:cs typeface="Calibri"/>
            </a:endParaRPr>
          </a:p>
          <a:p>
            <a:pPr marL="12700" marR="22225">
              <a:lnSpc>
                <a:spcPct val="100000"/>
              </a:lnSpc>
              <a:spcBef>
                <a:spcPts val="385"/>
              </a:spcBef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Teaching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methods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contact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time-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online lectures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Course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assessment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Career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implications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10000"/>
              </a:lnSpc>
              <a:spcBef>
                <a:spcPts val="1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reputation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(subject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specific)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Academic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requirements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(including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course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specific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tests)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location: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distance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home</a:t>
            </a:r>
            <a:endParaRPr sz="1600" dirty="0">
              <a:latin typeface="Calibri"/>
              <a:cs typeface="Calibri"/>
            </a:endParaRPr>
          </a:p>
          <a:p>
            <a:pPr marL="12700" marR="1417320">
              <a:lnSpc>
                <a:spcPct val="120000"/>
              </a:lnSpc>
              <a:spcBef>
                <a:spcPts val="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Campus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vs.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non-campus Accommodation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Finance: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fees;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living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costs;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bursaries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…..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1885950"/>
            <a:ext cx="2133599" cy="3257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8C49C8-CFEF-7042-9C61-E6F5FA1D1DD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4374" y1="46076" x2="26215" y2="44946"/>
                        <a14:foregroundMark x1="27688" y1="32759" x2="27688" y2="35434"/>
                        <a14:foregroundMark x1="67747" y1="34661" x2="67305" y2="37693"/>
                        <a14:foregroundMark x1="77246" y1="33532" x2="77246" y2="46492"/>
                        <a14:foregroundMark x1="36598" y1="66290" x2="44624" y2="53329"/>
                        <a14:foregroundMark x1="30044" y1="57134" x2="46981" y2="40369"/>
                        <a14:foregroundMark x1="64948" y1="87634" x2="84315" y2="74257"/>
                        <a14:foregroundMark x1="11635" y1="72771" x2="39470" y2="91023"/>
                        <a14:foregroundMark x1="47938" y1="49881" x2="63549" y2="62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6400" y="-149520"/>
            <a:ext cx="1676285" cy="207622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273148"/>
            <a:ext cx="2479675" cy="347916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69875" indent="-257175">
              <a:lnSpc>
                <a:spcPct val="100000"/>
              </a:lnSpc>
              <a:spcBef>
                <a:spcPts val="285"/>
              </a:spcBef>
              <a:buClr>
                <a:srgbClr val="FFFFFF"/>
              </a:buClr>
              <a:buFont typeface="Arial"/>
              <a:buChar char="•"/>
              <a:tabLst>
                <a:tab pos="269875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Maximum</a:t>
            </a:r>
            <a:r>
              <a:rPr sz="1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five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choices</a:t>
            </a:r>
            <a:endParaRPr sz="1500">
              <a:latin typeface="Calibri"/>
              <a:cs typeface="Calibri"/>
            </a:endParaRPr>
          </a:p>
          <a:p>
            <a:pPr marL="269875" marR="185420" indent="-257810">
              <a:lnSpc>
                <a:spcPts val="1620"/>
              </a:lnSpc>
              <a:spcBef>
                <a:spcPts val="385"/>
              </a:spcBef>
              <a:buFont typeface="Arial"/>
              <a:buChar char="•"/>
              <a:tabLst>
                <a:tab pos="269875" algn="l"/>
              </a:tabLst>
            </a:pP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Realism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5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15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sure</a:t>
            </a:r>
            <a:r>
              <a:rPr sz="15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track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record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predicted</a:t>
            </a:r>
            <a:r>
              <a:rPr sz="15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grades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match</a:t>
            </a:r>
            <a:r>
              <a:rPr sz="15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academic requirements</a:t>
            </a:r>
            <a:endParaRPr sz="1500">
              <a:latin typeface="Calibri"/>
              <a:cs typeface="Calibri"/>
            </a:endParaRPr>
          </a:p>
          <a:p>
            <a:pPr marL="269875" marR="473709" indent="-257810">
              <a:lnSpc>
                <a:spcPct val="90100"/>
              </a:lnSpc>
              <a:spcBef>
                <a:spcPts val="335"/>
              </a:spcBef>
              <a:buFont typeface="Arial"/>
              <a:buChar char="•"/>
              <a:tabLst>
                <a:tab pos="269875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Include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15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“back-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up”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choice</a:t>
            </a:r>
            <a:r>
              <a:rPr sz="15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lower requirements</a:t>
            </a:r>
            <a:endParaRPr sz="1500">
              <a:latin typeface="Calibri"/>
              <a:cs typeface="Calibri"/>
            </a:endParaRPr>
          </a:p>
          <a:p>
            <a:pPr marL="269875" indent="-257175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269875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choice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restrictions:</a:t>
            </a:r>
            <a:endParaRPr sz="1500">
              <a:latin typeface="Calibri"/>
              <a:cs typeface="Calibri"/>
            </a:endParaRPr>
          </a:p>
          <a:p>
            <a:pPr marL="567055" marR="5080" lvl="1" indent="-211454">
              <a:lnSpc>
                <a:spcPts val="1620"/>
              </a:lnSpc>
              <a:spcBef>
                <a:spcPts val="385"/>
              </a:spcBef>
              <a:buFont typeface="Arial"/>
              <a:buChar char="–"/>
              <a:tabLst>
                <a:tab pos="568960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Medicine;</a:t>
            </a:r>
            <a:r>
              <a:rPr sz="15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Dentistry; 	Veterinary</a:t>
            </a:r>
            <a:r>
              <a:rPr sz="15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Science:</a:t>
            </a:r>
            <a:r>
              <a:rPr sz="1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max. 	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 choices</a:t>
            </a:r>
            <a:endParaRPr sz="1500">
              <a:latin typeface="Calibri"/>
              <a:cs typeface="Calibri"/>
            </a:endParaRPr>
          </a:p>
          <a:p>
            <a:pPr marL="567055" lvl="1" indent="-211454">
              <a:lnSpc>
                <a:spcPct val="100000"/>
              </a:lnSpc>
              <a:spcBef>
                <a:spcPts val="160"/>
              </a:spcBef>
              <a:buFont typeface="Arial"/>
              <a:buChar char="–"/>
              <a:tabLst>
                <a:tab pos="567055" algn="l"/>
              </a:tabLst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Oxford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Cambridge</a:t>
            </a:r>
            <a:endParaRPr sz="1500">
              <a:latin typeface="Calibri"/>
              <a:cs typeface="Calibri"/>
            </a:endParaRPr>
          </a:p>
          <a:p>
            <a:pPr marL="269875" indent="-257175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269875" algn="l"/>
              </a:tabLst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Simultaneous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consideration</a:t>
            </a:r>
            <a:endParaRPr sz="1500">
              <a:latin typeface="Calibri"/>
              <a:cs typeface="Calibri"/>
            </a:endParaRPr>
          </a:p>
          <a:p>
            <a:pPr marL="269875" indent="-257175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269875" algn="l"/>
              </a:tabLst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“Invisibility”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4668" y="39370"/>
            <a:ext cx="6199987" cy="1038046"/>
          </a:xfrm>
          <a:prstGeom prst="rect">
            <a:avLst/>
          </a:prstGeom>
        </p:spPr>
        <p:txBody>
          <a:bodyPr vert="horz" wrap="square" lIns="0" tIns="266953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Choices</a:t>
            </a:r>
          </a:p>
        </p:txBody>
      </p:sp>
      <p:pic>
        <p:nvPicPr>
          <p:cNvPr id="6" name="Picture 5" descr="A person smiling at camera&#10;&#10;Description automatically generated">
            <a:extLst>
              <a:ext uri="{FF2B5EF4-FFF2-40B4-BE49-F238E27FC236}">
                <a16:creationId xmlns:a16="http://schemas.microsoft.com/office/drawing/2014/main" id="{31EFE2E1-B9BE-3147-9C72-58ECA1FB0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79" y="1077416"/>
            <a:ext cx="3622821" cy="40660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9D0309-DBC0-F14A-8965-66928E818D2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4374" y1="46076" x2="26215" y2="44946"/>
                        <a14:foregroundMark x1="27688" y1="32759" x2="27688" y2="35434"/>
                        <a14:foregroundMark x1="67747" y1="34661" x2="67305" y2="37693"/>
                        <a14:foregroundMark x1="77246" y1="33532" x2="77246" y2="46492"/>
                        <a14:foregroundMark x1="36598" y1="66290" x2="44624" y2="53329"/>
                        <a14:foregroundMark x1="30044" y1="57134" x2="46981" y2="40369"/>
                        <a14:foregroundMark x1="64948" y1="87634" x2="84315" y2="74257"/>
                        <a14:foregroundMark x1="11635" y1="72771" x2="39470" y2="91023"/>
                        <a14:foregroundMark x1="47938" y1="49881" x2="63549" y2="628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6400" y="-149520"/>
            <a:ext cx="1676285" cy="207622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2149</Words>
  <Application>Microsoft Macintosh PowerPoint</Application>
  <PresentationFormat>Custom</PresentationFormat>
  <Paragraphs>376</Paragraphs>
  <Slides>49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Aptos</vt:lpstr>
      <vt:lpstr>Arial</vt:lpstr>
      <vt:lpstr>Calibri</vt:lpstr>
      <vt:lpstr>Calibri Light</vt:lpstr>
      <vt:lpstr>Open Sans</vt:lpstr>
      <vt:lpstr>Oregon LDO</vt:lpstr>
      <vt:lpstr>Times New Roman</vt:lpstr>
      <vt:lpstr>Wingdings</vt:lpstr>
      <vt:lpstr>Office Theme</vt:lpstr>
      <vt:lpstr>1_Office Theme</vt:lpstr>
      <vt:lpstr>PowerPoint Presentation</vt:lpstr>
      <vt:lpstr>Previous Post 18 Options</vt:lpstr>
      <vt:lpstr>Higher Education</vt:lpstr>
      <vt:lpstr>Where are our students going?</vt:lpstr>
      <vt:lpstr>What are our students reading?</vt:lpstr>
      <vt:lpstr>Applying to University</vt:lpstr>
      <vt:lpstr>UCAS Points Tariff</vt:lpstr>
      <vt:lpstr>Choice of university and course factors to consider</vt:lpstr>
      <vt:lpstr>Choices</vt:lpstr>
      <vt:lpstr>PowerPoint Presentation</vt:lpstr>
      <vt:lpstr>Research: external sources of Information for students</vt:lpstr>
      <vt:lpstr>Ucas.com/virtual tours</vt:lpstr>
      <vt:lpstr>What type of student are they looking for?</vt:lpstr>
      <vt:lpstr>Supra- Curricular Activities</vt:lpstr>
      <vt:lpstr>The Russell Group Universities</vt:lpstr>
      <vt:lpstr>Specialist Admissions Tests</vt:lpstr>
      <vt:lpstr>PowerPoint Presentation</vt:lpstr>
      <vt:lpstr>Personal statement</vt:lpstr>
      <vt:lpstr>Personal Statement</vt:lpstr>
      <vt:lpstr>Personal Statement: School Support</vt:lpstr>
      <vt:lpstr>School Reference</vt:lpstr>
      <vt:lpstr>Format of the Reference</vt:lpstr>
      <vt:lpstr>University Application Timeline</vt:lpstr>
      <vt:lpstr>Consideration by universities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Times They Are A-changin'</vt:lpstr>
      <vt:lpstr>What are Apprenticeships</vt:lpstr>
      <vt:lpstr>Pros &amp; Cons</vt:lpstr>
      <vt:lpstr>Types of Apprenticeships</vt:lpstr>
      <vt:lpstr>PowerPoint Presentation</vt:lpstr>
      <vt:lpstr>Degree Apprenticeships at Russell Group Universities</vt:lpstr>
      <vt:lpstr>PowerPoint Presentation</vt:lpstr>
      <vt:lpstr>What Are Employers Looking For?</vt:lpstr>
      <vt:lpstr>CTM Pathway</vt:lpstr>
      <vt:lpstr>Oxbridge Pathway</vt:lpstr>
      <vt:lpstr>Medicine/Dentistry/ Veterinary Science Pathway</vt:lpstr>
      <vt:lpstr>School support</vt:lpstr>
      <vt:lpstr>How can you help as parents?</vt:lpstr>
      <vt:lpstr>Resources for Parents</vt:lpstr>
      <vt:lpstr>What should students be doing now?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Pathways Beyond Langley Grammar School 2025</dc:title>
  <dc:creator>John Constable</dc:creator>
  <cp:lastModifiedBy>Helena Makowski</cp:lastModifiedBy>
  <cp:revision>6</cp:revision>
  <dcterms:created xsi:type="dcterms:W3CDTF">2025-03-18T22:26:59Z</dcterms:created>
  <dcterms:modified xsi:type="dcterms:W3CDTF">2025-03-28T21:18:54Z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2025-03-18T00:00:00Z</vt:filetime>
  </property>
  <property fmtid="{D5CDD505-2E9C-101B-9397-08002B2CF9AE}" pid="5" name="Producer">
    <vt:lpwstr>3-Heights(TM) PDF Security Shell 4.8.25.2 (http://www.pdf-tools.com)</vt:lpwstr>
  </property>
</Properties>
</file>